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media/image5.jpg" ContentType="image/pn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handoutMasterIdLst>
    <p:handoutMasterId r:id="rId33"/>
  </p:handoutMasterIdLst>
  <p:sldIdLst>
    <p:sldId id="279" r:id="rId2"/>
    <p:sldId id="319" r:id="rId3"/>
    <p:sldId id="362" r:id="rId4"/>
    <p:sldId id="326" r:id="rId5"/>
    <p:sldId id="372" r:id="rId6"/>
    <p:sldId id="373" r:id="rId7"/>
    <p:sldId id="374" r:id="rId8"/>
    <p:sldId id="346" r:id="rId9"/>
    <p:sldId id="347" r:id="rId10"/>
    <p:sldId id="348" r:id="rId11"/>
    <p:sldId id="349" r:id="rId12"/>
    <p:sldId id="302" r:id="rId13"/>
    <p:sldId id="301" r:id="rId14"/>
    <p:sldId id="298" r:id="rId15"/>
    <p:sldId id="335" r:id="rId16"/>
    <p:sldId id="338" r:id="rId17"/>
    <p:sldId id="339" r:id="rId18"/>
    <p:sldId id="375" r:id="rId19"/>
    <p:sldId id="318" r:id="rId20"/>
    <p:sldId id="376" r:id="rId21"/>
    <p:sldId id="369" r:id="rId22"/>
    <p:sldId id="336" r:id="rId23"/>
    <p:sldId id="337" r:id="rId24"/>
    <p:sldId id="340" r:id="rId25"/>
    <p:sldId id="341" r:id="rId26"/>
    <p:sldId id="377" r:id="rId27"/>
    <p:sldId id="344" r:id="rId28"/>
    <p:sldId id="378" r:id="rId29"/>
    <p:sldId id="371" r:id="rId30"/>
    <p:sldId id="361" r:id="rId31"/>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6" pos="383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03447BB-5D67-496B-8E87-E561075AD55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280" autoAdjust="0"/>
  </p:normalViewPr>
  <p:slideViewPr>
    <p:cSldViewPr>
      <p:cViewPr varScale="1">
        <p:scale>
          <a:sx n="119" d="100"/>
          <a:sy n="119" d="100"/>
        </p:scale>
        <p:origin x="352" y="184"/>
      </p:cViewPr>
      <p:guideLst>
        <p:guide orient="horz" pos="2160"/>
        <p:guide pos="3839"/>
      </p:guideLst>
    </p:cSldViewPr>
  </p:slideViewPr>
  <p:notesTextViewPr>
    <p:cViewPr>
      <p:scale>
        <a:sx n="1" d="1"/>
        <a:sy n="1" d="1"/>
      </p:scale>
      <p:origin x="0" y="0"/>
    </p:cViewPr>
  </p:notesTextViewPr>
  <p:notesViewPr>
    <p:cSldViewPr showGuides="1">
      <p:cViewPr varScale="1">
        <p:scale>
          <a:sx n="63" d="100"/>
          <a:sy n="63" d="100"/>
        </p:scale>
        <p:origin x="2838"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handoutMaster" Target="handoutMasters/handoutMaster1.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954C6E1-AF92-4FB7-A013-0B520EBC30AE}" type="datetimeFigureOut">
              <a:rPr lang="en-US"/>
              <a:t>4/29/20</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A52D9BF-D574-4807-B36C-9E2A025BE826}" type="slidenum">
              <a:rPr/>
              <a:t>‹#›</a:t>
            </a:fld>
            <a:endParaRPr/>
          </a:p>
        </p:txBody>
      </p:sp>
    </p:spTree>
    <p:extLst>
      <p:ext uri="{BB962C8B-B14F-4D97-AF65-F5344CB8AC3E}">
        <p14:creationId xmlns:p14="http://schemas.microsoft.com/office/powerpoint/2010/main" val="23067921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C10850-0874-4A61-99B4-D613C5E8D9EA}" type="datetimeFigureOut">
              <a:rPr lang="en-US"/>
              <a:t>4/29/20</a:t>
            </a:fld>
            <a:endParaRP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11EC53-F507-411E-9ADC-FBCFECE09D3D}" type="slidenum">
              <a:rPr/>
              <a:t>‹#›</a:t>
            </a:fld>
            <a:endParaRPr/>
          </a:p>
        </p:txBody>
      </p:sp>
    </p:spTree>
    <p:extLst>
      <p:ext uri="{BB962C8B-B14F-4D97-AF65-F5344CB8AC3E}">
        <p14:creationId xmlns:p14="http://schemas.microsoft.com/office/powerpoint/2010/main" val="758182631"/>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Isosceles Triangle 5"/>
          <p:cNvSpPr/>
          <p:nvPr/>
        </p:nvSpPr>
        <p:spPr>
          <a:xfrm>
            <a:off x="-1607" y="-1115"/>
            <a:ext cx="12190403" cy="6863692"/>
          </a:xfrm>
          <a:custGeom>
            <a:avLst/>
            <a:gdLst/>
            <a:ahLst/>
            <a:cxnLst/>
            <a:rect l="l" t="t" r="r" b="b"/>
            <a:pathLst>
              <a:path w="9145184" h="5147769">
                <a:moveTo>
                  <a:pt x="4573206" y="2611793"/>
                </a:moveTo>
                <a:lnTo>
                  <a:pt x="4673081" y="5144337"/>
                </a:lnTo>
                <a:lnTo>
                  <a:pt x="4473331" y="5144337"/>
                </a:lnTo>
                <a:close/>
                <a:moveTo>
                  <a:pt x="4571642" y="2577669"/>
                </a:moveTo>
                <a:lnTo>
                  <a:pt x="4568842" y="2582993"/>
                </a:lnTo>
                <a:lnTo>
                  <a:pt x="4572592" y="2595063"/>
                </a:lnTo>
                <a:lnTo>
                  <a:pt x="4576342" y="2582993"/>
                </a:lnTo>
                <a:lnTo>
                  <a:pt x="4573542" y="2577669"/>
                </a:lnTo>
                <a:lnTo>
                  <a:pt x="4576527" y="2582398"/>
                </a:lnTo>
                <a:lnTo>
                  <a:pt x="4577948" y="2577822"/>
                </a:lnTo>
                <a:lnTo>
                  <a:pt x="4576812" y="2582849"/>
                </a:lnTo>
                <a:lnTo>
                  <a:pt x="6195680" y="5147769"/>
                </a:lnTo>
                <a:lnTo>
                  <a:pt x="5925258" y="5147769"/>
                </a:lnTo>
                <a:lnTo>
                  <a:pt x="4576648" y="2583574"/>
                </a:lnTo>
                <a:lnTo>
                  <a:pt x="4573436" y="2597778"/>
                </a:lnTo>
                <a:lnTo>
                  <a:pt x="5365626" y="5147732"/>
                </a:lnTo>
                <a:lnTo>
                  <a:pt x="5148352" y="5147731"/>
                </a:lnTo>
                <a:lnTo>
                  <a:pt x="4572592" y="2601509"/>
                </a:lnTo>
                <a:lnTo>
                  <a:pt x="3996832" y="5147731"/>
                </a:lnTo>
                <a:lnTo>
                  <a:pt x="3779558" y="5147732"/>
                </a:lnTo>
                <a:lnTo>
                  <a:pt x="4571749" y="2597778"/>
                </a:lnTo>
                <a:lnTo>
                  <a:pt x="4568537" y="2583574"/>
                </a:lnTo>
                <a:lnTo>
                  <a:pt x="3219926" y="5147769"/>
                </a:lnTo>
                <a:lnTo>
                  <a:pt x="2949504" y="5147769"/>
                </a:lnTo>
                <a:lnTo>
                  <a:pt x="4568373" y="2582849"/>
                </a:lnTo>
                <a:lnTo>
                  <a:pt x="4567236" y="2577822"/>
                </a:lnTo>
                <a:lnTo>
                  <a:pt x="4568658" y="2582398"/>
                </a:lnTo>
                <a:close/>
                <a:moveTo>
                  <a:pt x="4575557" y="2575085"/>
                </a:moveTo>
                <a:lnTo>
                  <a:pt x="7359080" y="5147393"/>
                </a:lnTo>
                <a:lnTo>
                  <a:pt x="6952676" y="5147393"/>
                </a:lnTo>
                <a:close/>
                <a:moveTo>
                  <a:pt x="4569627" y="2575085"/>
                </a:moveTo>
                <a:lnTo>
                  <a:pt x="2192508" y="5147393"/>
                </a:lnTo>
                <a:lnTo>
                  <a:pt x="1786104" y="5147393"/>
                </a:lnTo>
                <a:close/>
                <a:moveTo>
                  <a:pt x="4575024" y="2574459"/>
                </a:moveTo>
                <a:lnTo>
                  <a:pt x="4578940" y="2575344"/>
                </a:lnTo>
                <a:lnTo>
                  <a:pt x="4578048" y="2574781"/>
                </a:lnTo>
                <a:lnTo>
                  <a:pt x="4579253" y="2575415"/>
                </a:lnTo>
                <a:lnTo>
                  <a:pt x="9145184" y="3607878"/>
                </a:lnTo>
                <a:lnTo>
                  <a:pt x="9145184" y="3994264"/>
                </a:lnTo>
                <a:lnTo>
                  <a:pt x="4580914" y="2576289"/>
                </a:lnTo>
                <a:lnTo>
                  <a:pt x="9144554" y="4976484"/>
                </a:lnTo>
                <a:lnTo>
                  <a:pt x="9144554" y="5147483"/>
                </a:lnTo>
                <a:lnTo>
                  <a:pt x="8654212" y="5147483"/>
                </a:lnTo>
                <a:lnTo>
                  <a:pt x="4579973" y="2575996"/>
                </a:lnTo>
                <a:close/>
                <a:moveTo>
                  <a:pt x="4570160" y="2574459"/>
                </a:moveTo>
                <a:lnTo>
                  <a:pt x="4565211" y="2575996"/>
                </a:lnTo>
                <a:lnTo>
                  <a:pt x="490972" y="5147483"/>
                </a:lnTo>
                <a:lnTo>
                  <a:pt x="629" y="5147483"/>
                </a:lnTo>
                <a:lnTo>
                  <a:pt x="630" y="4976484"/>
                </a:lnTo>
                <a:lnTo>
                  <a:pt x="4564270" y="2576289"/>
                </a:lnTo>
                <a:lnTo>
                  <a:pt x="0" y="3994264"/>
                </a:lnTo>
                <a:lnTo>
                  <a:pt x="0" y="3607878"/>
                </a:lnTo>
                <a:lnTo>
                  <a:pt x="4565931" y="2575415"/>
                </a:lnTo>
                <a:lnTo>
                  <a:pt x="4567137" y="2574781"/>
                </a:lnTo>
                <a:lnTo>
                  <a:pt x="4566244" y="2575344"/>
                </a:lnTo>
                <a:close/>
                <a:moveTo>
                  <a:pt x="630" y="286"/>
                </a:moveTo>
                <a:lnTo>
                  <a:pt x="490972" y="286"/>
                </a:lnTo>
                <a:lnTo>
                  <a:pt x="4565212" y="2571773"/>
                </a:lnTo>
                <a:lnTo>
                  <a:pt x="4567326" y="2572430"/>
                </a:lnTo>
                <a:lnTo>
                  <a:pt x="4569443" y="2572513"/>
                </a:lnTo>
                <a:lnTo>
                  <a:pt x="1786104" y="376"/>
                </a:lnTo>
                <a:lnTo>
                  <a:pt x="2192508" y="376"/>
                </a:lnTo>
                <a:lnTo>
                  <a:pt x="4569471" y="2572514"/>
                </a:lnTo>
                <a:lnTo>
                  <a:pt x="4571301" y="2572587"/>
                </a:lnTo>
                <a:lnTo>
                  <a:pt x="4569599" y="2572654"/>
                </a:lnTo>
                <a:lnTo>
                  <a:pt x="4569627" y="2572684"/>
                </a:lnTo>
                <a:lnTo>
                  <a:pt x="4569595" y="2572654"/>
                </a:lnTo>
                <a:lnTo>
                  <a:pt x="4568222" y="2572708"/>
                </a:lnTo>
                <a:lnTo>
                  <a:pt x="4570160" y="2573310"/>
                </a:lnTo>
                <a:lnTo>
                  <a:pt x="4567604" y="2572732"/>
                </a:lnTo>
                <a:lnTo>
                  <a:pt x="4566783" y="2572765"/>
                </a:lnTo>
                <a:lnTo>
                  <a:pt x="4567137" y="2572988"/>
                </a:lnTo>
                <a:lnTo>
                  <a:pt x="4566717" y="2572767"/>
                </a:lnTo>
                <a:lnTo>
                  <a:pt x="1205" y="2752816"/>
                </a:lnTo>
                <a:lnTo>
                  <a:pt x="1205" y="2392358"/>
                </a:lnTo>
                <a:lnTo>
                  <a:pt x="4565974" y="2572377"/>
                </a:lnTo>
                <a:lnTo>
                  <a:pt x="4565931" y="2572354"/>
                </a:lnTo>
                <a:lnTo>
                  <a:pt x="0" y="1539891"/>
                </a:lnTo>
                <a:lnTo>
                  <a:pt x="0" y="1153505"/>
                </a:lnTo>
                <a:lnTo>
                  <a:pt x="4564271" y="2571481"/>
                </a:lnTo>
                <a:lnTo>
                  <a:pt x="630" y="171286"/>
                </a:lnTo>
                <a:close/>
                <a:moveTo>
                  <a:pt x="9144554" y="286"/>
                </a:moveTo>
                <a:lnTo>
                  <a:pt x="9144554" y="171286"/>
                </a:lnTo>
                <a:lnTo>
                  <a:pt x="4580915" y="2571480"/>
                </a:lnTo>
                <a:lnTo>
                  <a:pt x="9145184" y="1153505"/>
                </a:lnTo>
                <a:lnTo>
                  <a:pt x="9145184" y="1539891"/>
                </a:lnTo>
                <a:lnTo>
                  <a:pt x="4579254" y="2572354"/>
                </a:lnTo>
                <a:lnTo>
                  <a:pt x="4579211" y="2572377"/>
                </a:lnTo>
                <a:lnTo>
                  <a:pt x="9143978" y="2392358"/>
                </a:lnTo>
                <a:lnTo>
                  <a:pt x="9143979" y="2752816"/>
                </a:lnTo>
                <a:lnTo>
                  <a:pt x="4578467" y="2572767"/>
                </a:lnTo>
                <a:lnTo>
                  <a:pt x="4578048" y="2572988"/>
                </a:lnTo>
                <a:lnTo>
                  <a:pt x="4578402" y="2572765"/>
                </a:lnTo>
                <a:lnTo>
                  <a:pt x="4577580" y="2572732"/>
                </a:lnTo>
                <a:lnTo>
                  <a:pt x="4575024" y="2573310"/>
                </a:lnTo>
                <a:lnTo>
                  <a:pt x="4576963" y="2572708"/>
                </a:lnTo>
                <a:lnTo>
                  <a:pt x="4575590" y="2572654"/>
                </a:lnTo>
                <a:lnTo>
                  <a:pt x="4575557" y="2572684"/>
                </a:lnTo>
                <a:lnTo>
                  <a:pt x="4575585" y="2572654"/>
                </a:lnTo>
                <a:lnTo>
                  <a:pt x="4573884" y="2572587"/>
                </a:lnTo>
                <a:lnTo>
                  <a:pt x="4575714" y="2572515"/>
                </a:lnTo>
                <a:lnTo>
                  <a:pt x="6952676" y="376"/>
                </a:lnTo>
                <a:lnTo>
                  <a:pt x="7359080" y="376"/>
                </a:lnTo>
                <a:lnTo>
                  <a:pt x="4575742" y="2572513"/>
                </a:lnTo>
                <a:lnTo>
                  <a:pt x="4577858" y="2572430"/>
                </a:lnTo>
                <a:lnTo>
                  <a:pt x="4579973" y="2571773"/>
                </a:lnTo>
                <a:lnTo>
                  <a:pt x="8654212" y="286"/>
                </a:lnTo>
                <a:close/>
                <a:moveTo>
                  <a:pt x="3219926" y="0"/>
                </a:moveTo>
                <a:lnTo>
                  <a:pt x="4568537" y="2564195"/>
                </a:lnTo>
                <a:lnTo>
                  <a:pt x="4571749" y="2549991"/>
                </a:lnTo>
                <a:lnTo>
                  <a:pt x="3779558" y="38"/>
                </a:lnTo>
                <a:lnTo>
                  <a:pt x="3996832" y="38"/>
                </a:lnTo>
                <a:lnTo>
                  <a:pt x="4572260" y="2544793"/>
                </a:lnTo>
                <a:lnTo>
                  <a:pt x="4471935" y="837"/>
                </a:lnTo>
                <a:lnTo>
                  <a:pt x="4674477" y="837"/>
                </a:lnTo>
                <a:lnTo>
                  <a:pt x="4574412" y="2538215"/>
                </a:lnTo>
                <a:lnTo>
                  <a:pt x="5148352" y="38"/>
                </a:lnTo>
                <a:lnTo>
                  <a:pt x="5365626" y="38"/>
                </a:lnTo>
                <a:lnTo>
                  <a:pt x="4574021" y="2548106"/>
                </a:lnTo>
                <a:lnTo>
                  <a:pt x="4573871" y="2551916"/>
                </a:lnTo>
                <a:lnTo>
                  <a:pt x="4576648" y="2564195"/>
                </a:lnTo>
                <a:lnTo>
                  <a:pt x="5925258" y="0"/>
                </a:lnTo>
                <a:lnTo>
                  <a:pt x="6195680" y="0"/>
                </a:lnTo>
                <a:lnTo>
                  <a:pt x="4576812" y="2564920"/>
                </a:lnTo>
                <a:lnTo>
                  <a:pt x="4577948" y="2569947"/>
                </a:lnTo>
                <a:lnTo>
                  <a:pt x="4576527" y="2565371"/>
                </a:lnTo>
                <a:lnTo>
                  <a:pt x="4573542" y="2570100"/>
                </a:lnTo>
                <a:lnTo>
                  <a:pt x="4576342" y="2564777"/>
                </a:lnTo>
                <a:lnTo>
                  <a:pt x="4573699" y="2556271"/>
                </a:lnTo>
                <a:lnTo>
                  <a:pt x="4573206" y="2568777"/>
                </a:lnTo>
                <a:lnTo>
                  <a:pt x="4572575" y="2552763"/>
                </a:lnTo>
                <a:lnTo>
                  <a:pt x="4568842" y="2564777"/>
                </a:lnTo>
                <a:lnTo>
                  <a:pt x="4571642" y="2570100"/>
                </a:lnTo>
                <a:lnTo>
                  <a:pt x="4568658" y="2565371"/>
                </a:lnTo>
                <a:lnTo>
                  <a:pt x="4567236" y="2569947"/>
                </a:lnTo>
                <a:lnTo>
                  <a:pt x="4568373" y="2564920"/>
                </a:lnTo>
                <a:lnTo>
                  <a:pt x="2949504" y="0"/>
                </a:lnTo>
                <a:close/>
              </a:path>
            </a:pathLst>
          </a:custGeom>
          <a:gradFill>
            <a:gsLst>
              <a:gs pos="0">
                <a:schemeClr val="bg1">
                  <a:alpha val="1000"/>
                </a:schemeClr>
              </a:gs>
              <a:gs pos="100000">
                <a:schemeClr val="bg1">
                  <a:alpha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62" name="Rectangle 61"/>
          <p:cNvSpPr/>
          <p:nvPr/>
        </p:nvSpPr>
        <p:spPr bwMode="hidden">
          <a:xfrm>
            <a:off x="0" y="1905001"/>
            <a:ext cx="12188825" cy="2148252"/>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lnSpc>
                <a:spcPct val="90000"/>
              </a:lnSpc>
            </a:pPr>
            <a:endParaRPr sz="3200">
              <a:solidFill>
                <a:schemeClr val="tx2"/>
              </a:solidFill>
            </a:endParaRPr>
          </a:p>
        </p:txBody>
      </p:sp>
      <p:sp>
        <p:nvSpPr>
          <p:cNvPr id="2" name="Title 1"/>
          <p:cNvSpPr>
            <a:spLocks noGrp="1"/>
          </p:cNvSpPr>
          <p:nvPr>
            <p:ph type="ctrTitle"/>
          </p:nvPr>
        </p:nvSpPr>
        <p:spPr>
          <a:xfrm>
            <a:off x="1218883" y="1905002"/>
            <a:ext cx="9751060" cy="2147926"/>
          </a:xfrm>
        </p:spPr>
        <p:txBody>
          <a:bodyPr anchor="ctr">
            <a:normAutofit/>
          </a:bodyPr>
          <a:lstStyle>
            <a:lvl1pPr algn="ctr">
              <a:defRPr sz="4400" cap="all" normalizeH="0" baseline="0"/>
            </a:lvl1pPr>
          </a:lstStyle>
          <a:p>
            <a:r>
              <a:rPr lang="en-US"/>
              <a:t>Click to edit Master title style</a:t>
            </a:r>
            <a:endParaRPr/>
          </a:p>
        </p:txBody>
      </p:sp>
      <p:sp>
        <p:nvSpPr>
          <p:cNvPr id="3" name="Subtitle 2"/>
          <p:cNvSpPr>
            <a:spLocks noGrp="1"/>
          </p:cNvSpPr>
          <p:nvPr>
            <p:ph type="subTitle" idx="1"/>
          </p:nvPr>
        </p:nvSpPr>
        <p:spPr>
          <a:xfrm>
            <a:off x="1218883" y="4140200"/>
            <a:ext cx="9751060" cy="1016000"/>
          </a:xfrm>
        </p:spPr>
        <p:txBody>
          <a:bodyPr>
            <a:normAutofit/>
          </a:bodyPr>
          <a:lstStyle>
            <a:lvl1pPr marL="0" indent="0" algn="ctr">
              <a:spcBef>
                <a:spcPts val="0"/>
              </a:spcBef>
              <a:buNone/>
              <a:defRPr sz="2800">
                <a:solidFill>
                  <a:schemeClr val="tx1"/>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4/29/20</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1" name="Isosceles Triangle 5"/>
          <p:cNvSpPr/>
          <p:nvPr/>
        </p:nvSpPr>
        <p:spPr>
          <a:xfrm>
            <a:off x="-1607" y="-1115"/>
            <a:ext cx="12190403" cy="6863692"/>
          </a:xfrm>
          <a:custGeom>
            <a:avLst/>
            <a:gdLst/>
            <a:ahLst/>
            <a:cxnLst/>
            <a:rect l="l" t="t" r="r" b="b"/>
            <a:pathLst>
              <a:path w="9145184" h="5147769">
                <a:moveTo>
                  <a:pt x="4573206" y="2611793"/>
                </a:moveTo>
                <a:lnTo>
                  <a:pt x="4673081" y="5144337"/>
                </a:lnTo>
                <a:lnTo>
                  <a:pt x="4473331" y="5144337"/>
                </a:lnTo>
                <a:close/>
                <a:moveTo>
                  <a:pt x="4571642" y="2577669"/>
                </a:moveTo>
                <a:lnTo>
                  <a:pt x="4568842" y="2582993"/>
                </a:lnTo>
                <a:lnTo>
                  <a:pt x="4572592" y="2595063"/>
                </a:lnTo>
                <a:lnTo>
                  <a:pt x="4576342" y="2582993"/>
                </a:lnTo>
                <a:lnTo>
                  <a:pt x="4573542" y="2577669"/>
                </a:lnTo>
                <a:lnTo>
                  <a:pt x="4576527" y="2582398"/>
                </a:lnTo>
                <a:lnTo>
                  <a:pt x="4577948" y="2577822"/>
                </a:lnTo>
                <a:lnTo>
                  <a:pt x="4576812" y="2582849"/>
                </a:lnTo>
                <a:lnTo>
                  <a:pt x="6195680" y="5147769"/>
                </a:lnTo>
                <a:lnTo>
                  <a:pt x="5925258" y="5147769"/>
                </a:lnTo>
                <a:lnTo>
                  <a:pt x="4576648" y="2583574"/>
                </a:lnTo>
                <a:lnTo>
                  <a:pt x="4573436" y="2597778"/>
                </a:lnTo>
                <a:lnTo>
                  <a:pt x="5365626" y="5147732"/>
                </a:lnTo>
                <a:lnTo>
                  <a:pt x="5148352" y="5147731"/>
                </a:lnTo>
                <a:lnTo>
                  <a:pt x="4572592" y="2601509"/>
                </a:lnTo>
                <a:lnTo>
                  <a:pt x="3996832" y="5147731"/>
                </a:lnTo>
                <a:lnTo>
                  <a:pt x="3779558" y="5147732"/>
                </a:lnTo>
                <a:lnTo>
                  <a:pt x="4571749" y="2597778"/>
                </a:lnTo>
                <a:lnTo>
                  <a:pt x="4568537" y="2583574"/>
                </a:lnTo>
                <a:lnTo>
                  <a:pt x="3219926" y="5147769"/>
                </a:lnTo>
                <a:lnTo>
                  <a:pt x="2949504" y="5147769"/>
                </a:lnTo>
                <a:lnTo>
                  <a:pt x="4568373" y="2582849"/>
                </a:lnTo>
                <a:lnTo>
                  <a:pt x="4567236" y="2577822"/>
                </a:lnTo>
                <a:lnTo>
                  <a:pt x="4568658" y="2582398"/>
                </a:lnTo>
                <a:close/>
                <a:moveTo>
                  <a:pt x="4575557" y="2575085"/>
                </a:moveTo>
                <a:lnTo>
                  <a:pt x="7359080" y="5147393"/>
                </a:lnTo>
                <a:lnTo>
                  <a:pt x="6952676" y="5147393"/>
                </a:lnTo>
                <a:close/>
                <a:moveTo>
                  <a:pt x="4569627" y="2575085"/>
                </a:moveTo>
                <a:lnTo>
                  <a:pt x="2192508" y="5147393"/>
                </a:lnTo>
                <a:lnTo>
                  <a:pt x="1786104" y="5147393"/>
                </a:lnTo>
                <a:close/>
                <a:moveTo>
                  <a:pt x="4575024" y="2574459"/>
                </a:moveTo>
                <a:lnTo>
                  <a:pt x="4578940" y="2575344"/>
                </a:lnTo>
                <a:lnTo>
                  <a:pt x="4578048" y="2574781"/>
                </a:lnTo>
                <a:lnTo>
                  <a:pt x="4579253" y="2575415"/>
                </a:lnTo>
                <a:lnTo>
                  <a:pt x="9145184" y="3607878"/>
                </a:lnTo>
                <a:lnTo>
                  <a:pt x="9145184" y="3994264"/>
                </a:lnTo>
                <a:lnTo>
                  <a:pt x="4580914" y="2576289"/>
                </a:lnTo>
                <a:lnTo>
                  <a:pt x="9144554" y="4976484"/>
                </a:lnTo>
                <a:lnTo>
                  <a:pt x="9144554" y="5147483"/>
                </a:lnTo>
                <a:lnTo>
                  <a:pt x="8654212" y="5147483"/>
                </a:lnTo>
                <a:lnTo>
                  <a:pt x="4579973" y="2575996"/>
                </a:lnTo>
                <a:close/>
                <a:moveTo>
                  <a:pt x="4570160" y="2574459"/>
                </a:moveTo>
                <a:lnTo>
                  <a:pt x="4565211" y="2575996"/>
                </a:lnTo>
                <a:lnTo>
                  <a:pt x="490972" y="5147483"/>
                </a:lnTo>
                <a:lnTo>
                  <a:pt x="629" y="5147483"/>
                </a:lnTo>
                <a:lnTo>
                  <a:pt x="630" y="4976484"/>
                </a:lnTo>
                <a:lnTo>
                  <a:pt x="4564270" y="2576289"/>
                </a:lnTo>
                <a:lnTo>
                  <a:pt x="0" y="3994264"/>
                </a:lnTo>
                <a:lnTo>
                  <a:pt x="0" y="3607878"/>
                </a:lnTo>
                <a:lnTo>
                  <a:pt x="4565931" y="2575415"/>
                </a:lnTo>
                <a:lnTo>
                  <a:pt x="4567137" y="2574781"/>
                </a:lnTo>
                <a:lnTo>
                  <a:pt x="4566244" y="2575344"/>
                </a:lnTo>
                <a:close/>
                <a:moveTo>
                  <a:pt x="630" y="286"/>
                </a:moveTo>
                <a:lnTo>
                  <a:pt x="490972" y="286"/>
                </a:lnTo>
                <a:lnTo>
                  <a:pt x="4565212" y="2571773"/>
                </a:lnTo>
                <a:lnTo>
                  <a:pt x="4567326" y="2572430"/>
                </a:lnTo>
                <a:lnTo>
                  <a:pt x="4569443" y="2572513"/>
                </a:lnTo>
                <a:lnTo>
                  <a:pt x="1786104" y="376"/>
                </a:lnTo>
                <a:lnTo>
                  <a:pt x="2192508" y="376"/>
                </a:lnTo>
                <a:lnTo>
                  <a:pt x="4569471" y="2572514"/>
                </a:lnTo>
                <a:lnTo>
                  <a:pt x="4571301" y="2572587"/>
                </a:lnTo>
                <a:lnTo>
                  <a:pt x="4569599" y="2572654"/>
                </a:lnTo>
                <a:lnTo>
                  <a:pt x="4569627" y="2572684"/>
                </a:lnTo>
                <a:lnTo>
                  <a:pt x="4569595" y="2572654"/>
                </a:lnTo>
                <a:lnTo>
                  <a:pt x="4568222" y="2572708"/>
                </a:lnTo>
                <a:lnTo>
                  <a:pt x="4570160" y="2573310"/>
                </a:lnTo>
                <a:lnTo>
                  <a:pt x="4567604" y="2572732"/>
                </a:lnTo>
                <a:lnTo>
                  <a:pt x="4566783" y="2572765"/>
                </a:lnTo>
                <a:lnTo>
                  <a:pt x="4567137" y="2572988"/>
                </a:lnTo>
                <a:lnTo>
                  <a:pt x="4566717" y="2572767"/>
                </a:lnTo>
                <a:lnTo>
                  <a:pt x="1205" y="2752816"/>
                </a:lnTo>
                <a:lnTo>
                  <a:pt x="1205" y="2392358"/>
                </a:lnTo>
                <a:lnTo>
                  <a:pt x="4565974" y="2572377"/>
                </a:lnTo>
                <a:lnTo>
                  <a:pt x="4565931" y="2572354"/>
                </a:lnTo>
                <a:lnTo>
                  <a:pt x="0" y="1539891"/>
                </a:lnTo>
                <a:lnTo>
                  <a:pt x="0" y="1153505"/>
                </a:lnTo>
                <a:lnTo>
                  <a:pt x="4564271" y="2571481"/>
                </a:lnTo>
                <a:lnTo>
                  <a:pt x="630" y="171286"/>
                </a:lnTo>
                <a:close/>
                <a:moveTo>
                  <a:pt x="9144554" y="286"/>
                </a:moveTo>
                <a:lnTo>
                  <a:pt x="9144554" y="171286"/>
                </a:lnTo>
                <a:lnTo>
                  <a:pt x="4580915" y="2571480"/>
                </a:lnTo>
                <a:lnTo>
                  <a:pt x="9145184" y="1153505"/>
                </a:lnTo>
                <a:lnTo>
                  <a:pt x="9145184" y="1539891"/>
                </a:lnTo>
                <a:lnTo>
                  <a:pt x="4579254" y="2572354"/>
                </a:lnTo>
                <a:lnTo>
                  <a:pt x="4579211" y="2572377"/>
                </a:lnTo>
                <a:lnTo>
                  <a:pt x="9143978" y="2392358"/>
                </a:lnTo>
                <a:lnTo>
                  <a:pt x="9143979" y="2752816"/>
                </a:lnTo>
                <a:lnTo>
                  <a:pt x="4578467" y="2572767"/>
                </a:lnTo>
                <a:lnTo>
                  <a:pt x="4578048" y="2572988"/>
                </a:lnTo>
                <a:lnTo>
                  <a:pt x="4578402" y="2572765"/>
                </a:lnTo>
                <a:lnTo>
                  <a:pt x="4577580" y="2572732"/>
                </a:lnTo>
                <a:lnTo>
                  <a:pt x="4575024" y="2573310"/>
                </a:lnTo>
                <a:lnTo>
                  <a:pt x="4576963" y="2572708"/>
                </a:lnTo>
                <a:lnTo>
                  <a:pt x="4575590" y="2572654"/>
                </a:lnTo>
                <a:lnTo>
                  <a:pt x="4575557" y="2572684"/>
                </a:lnTo>
                <a:lnTo>
                  <a:pt x="4575585" y="2572654"/>
                </a:lnTo>
                <a:lnTo>
                  <a:pt x="4573884" y="2572587"/>
                </a:lnTo>
                <a:lnTo>
                  <a:pt x="4575714" y="2572515"/>
                </a:lnTo>
                <a:lnTo>
                  <a:pt x="6952676" y="376"/>
                </a:lnTo>
                <a:lnTo>
                  <a:pt x="7359080" y="376"/>
                </a:lnTo>
                <a:lnTo>
                  <a:pt x="4575742" y="2572513"/>
                </a:lnTo>
                <a:lnTo>
                  <a:pt x="4577858" y="2572430"/>
                </a:lnTo>
                <a:lnTo>
                  <a:pt x="4579973" y="2571773"/>
                </a:lnTo>
                <a:lnTo>
                  <a:pt x="8654212" y="286"/>
                </a:lnTo>
                <a:close/>
                <a:moveTo>
                  <a:pt x="3219926" y="0"/>
                </a:moveTo>
                <a:lnTo>
                  <a:pt x="4568537" y="2564195"/>
                </a:lnTo>
                <a:lnTo>
                  <a:pt x="4571749" y="2549991"/>
                </a:lnTo>
                <a:lnTo>
                  <a:pt x="3779558" y="38"/>
                </a:lnTo>
                <a:lnTo>
                  <a:pt x="3996832" y="38"/>
                </a:lnTo>
                <a:lnTo>
                  <a:pt x="4572260" y="2544793"/>
                </a:lnTo>
                <a:lnTo>
                  <a:pt x="4471935" y="837"/>
                </a:lnTo>
                <a:lnTo>
                  <a:pt x="4674477" y="837"/>
                </a:lnTo>
                <a:lnTo>
                  <a:pt x="4574412" y="2538215"/>
                </a:lnTo>
                <a:lnTo>
                  <a:pt x="5148352" y="38"/>
                </a:lnTo>
                <a:lnTo>
                  <a:pt x="5365626" y="38"/>
                </a:lnTo>
                <a:lnTo>
                  <a:pt x="4574021" y="2548106"/>
                </a:lnTo>
                <a:lnTo>
                  <a:pt x="4573871" y="2551916"/>
                </a:lnTo>
                <a:lnTo>
                  <a:pt x="4576648" y="2564195"/>
                </a:lnTo>
                <a:lnTo>
                  <a:pt x="5925258" y="0"/>
                </a:lnTo>
                <a:lnTo>
                  <a:pt x="6195680" y="0"/>
                </a:lnTo>
                <a:lnTo>
                  <a:pt x="4576812" y="2564920"/>
                </a:lnTo>
                <a:lnTo>
                  <a:pt x="4577948" y="2569947"/>
                </a:lnTo>
                <a:lnTo>
                  <a:pt x="4576527" y="2565371"/>
                </a:lnTo>
                <a:lnTo>
                  <a:pt x="4573542" y="2570100"/>
                </a:lnTo>
                <a:lnTo>
                  <a:pt x="4576342" y="2564777"/>
                </a:lnTo>
                <a:lnTo>
                  <a:pt x="4573699" y="2556271"/>
                </a:lnTo>
                <a:lnTo>
                  <a:pt x="4573206" y="2568777"/>
                </a:lnTo>
                <a:lnTo>
                  <a:pt x="4572575" y="2552763"/>
                </a:lnTo>
                <a:lnTo>
                  <a:pt x="4568842" y="2564777"/>
                </a:lnTo>
                <a:lnTo>
                  <a:pt x="4571642" y="2570100"/>
                </a:lnTo>
                <a:lnTo>
                  <a:pt x="4568658" y="2565371"/>
                </a:lnTo>
                <a:lnTo>
                  <a:pt x="4567236" y="2569947"/>
                </a:lnTo>
                <a:lnTo>
                  <a:pt x="4568373" y="2564920"/>
                </a:lnTo>
                <a:lnTo>
                  <a:pt x="2949504" y="0"/>
                </a:lnTo>
                <a:close/>
              </a:path>
            </a:pathLst>
          </a:custGeom>
          <a:gradFill>
            <a:gsLst>
              <a:gs pos="0">
                <a:schemeClr val="bg1">
                  <a:alpha val="1000"/>
                </a:schemeClr>
              </a:gs>
              <a:gs pos="100000">
                <a:schemeClr val="bg1">
                  <a:alpha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1218883" y="1524000"/>
            <a:ext cx="9751060" cy="1992597"/>
          </a:xfrm>
        </p:spPr>
        <p:txBody>
          <a:bodyPr anchor="b" anchorCtr="0">
            <a:noAutofit/>
          </a:bodyPr>
          <a:lstStyle>
            <a:lvl1pPr algn="ctr">
              <a:defRPr sz="4400" b="0" cap="all" baseline="0"/>
            </a:lvl1pPr>
          </a:lstStyle>
          <a:p>
            <a:r>
              <a:rPr lang="en-US"/>
              <a:t>Click to edit Master title style</a:t>
            </a:r>
            <a:endParaRPr/>
          </a:p>
        </p:txBody>
      </p:sp>
      <p:sp>
        <p:nvSpPr>
          <p:cNvPr id="3" name="Text Placeholder 2"/>
          <p:cNvSpPr>
            <a:spLocks noGrp="1"/>
          </p:cNvSpPr>
          <p:nvPr>
            <p:ph type="body" idx="1"/>
          </p:nvPr>
        </p:nvSpPr>
        <p:spPr>
          <a:xfrm>
            <a:off x="1218883" y="3632200"/>
            <a:ext cx="9751060" cy="1016000"/>
          </a:xfrm>
        </p:spPr>
        <p:txBody>
          <a:bodyPr anchor="t" anchorCtr="0">
            <a:noAutofit/>
          </a:bodyPr>
          <a:lstStyle>
            <a:lvl1pPr marL="0" indent="0" algn="ctr">
              <a:spcBef>
                <a:spcPts val="0"/>
              </a:spcBef>
              <a:buNone/>
              <a:defRPr sz="2800">
                <a:solidFill>
                  <a:schemeClr val="tx1"/>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4/29/20</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914162" y="1803401"/>
            <a:ext cx="4977104" cy="4470400"/>
          </a:xfrm>
        </p:spPr>
        <p:txBody>
          <a:bodyPr>
            <a:normAutofit/>
          </a:bodyPr>
          <a:lstStyle>
            <a:lvl1pPr>
              <a:defRPr sz="2400"/>
            </a:lvl1pPr>
            <a:lvl2pPr>
              <a:defRPr sz="2000"/>
            </a:lvl2pPr>
            <a:lvl3pPr>
              <a:defRPr sz="1800"/>
            </a:lvl3pPr>
            <a:lvl4pPr>
              <a:defRPr sz="1600"/>
            </a:lvl4pPr>
            <a:lvl5pPr>
              <a:defRPr sz="1400"/>
            </a:lvl5pPr>
            <a:lvl6pPr>
              <a:defRPr sz="1400"/>
            </a:lvl6pPr>
            <a:lvl7pPr marL="2669581">
              <a:defRPr sz="1400"/>
            </a:lvl7pPr>
            <a:lvl8pPr marL="2669581">
              <a:defRPr sz="1400"/>
            </a:lvl8pPr>
            <a:lvl9pPr marL="2669581">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97559" y="1803401"/>
            <a:ext cx="4977104" cy="4470400"/>
          </a:xfrm>
        </p:spPr>
        <p:txBody>
          <a:bodyPr>
            <a:normAutofit/>
          </a:bodyPr>
          <a:lstStyle>
            <a:lvl1pPr>
              <a:defRPr sz="2400"/>
            </a:lvl1pPr>
            <a:lvl2pPr>
              <a:defRPr sz="2000"/>
            </a:lvl2pPr>
            <a:lvl3pPr>
              <a:defRPr sz="1800"/>
            </a:lvl3pPr>
            <a:lvl4pPr>
              <a:defRPr sz="1600"/>
            </a:lvl4pPr>
            <a:lvl5pPr>
              <a:defRPr sz="1400"/>
            </a:lvl5pPr>
            <a:lvl6pPr marL="2669581">
              <a:defRPr sz="1400" baseline="0"/>
            </a:lvl6pPr>
            <a:lvl7pPr marL="2669581">
              <a:defRPr sz="1400" baseline="0"/>
            </a:lvl7pPr>
            <a:lvl8pPr marL="2669581">
              <a:defRPr sz="1400" baseline="0"/>
            </a:lvl8pPr>
            <a:lvl9pPr marL="2669581">
              <a:defRPr sz="14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3B9B9059-F1D6-41D0-95CF-D21CAA096B3A}" type="datetimeFigureOut">
              <a:rPr lang="en-US"/>
              <a:t>4/29/20</a:t>
            </a:fld>
            <a:endParaRPr/>
          </a:p>
        </p:txBody>
      </p:sp>
      <p:sp>
        <p:nvSpPr>
          <p:cNvPr id="7" name="Slide Number Placeholder 6"/>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914162" y="1803400"/>
            <a:ext cx="4977104" cy="914400"/>
          </a:xfrm>
        </p:spPr>
        <p:txBody>
          <a:bodyPr anchor="ctr">
            <a:noAutofit/>
          </a:bodyPr>
          <a:lstStyle>
            <a:lvl1pPr marL="0" indent="0">
              <a:lnSpc>
                <a:spcPct val="80000"/>
              </a:lnSpc>
              <a:spcBef>
                <a:spcPts val="0"/>
              </a:spcBef>
              <a:buNone/>
              <a:defRPr sz="2800" b="0">
                <a:solidFill>
                  <a:schemeClr val="tx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914162" y="2717800"/>
            <a:ext cx="4977104" cy="3556000"/>
          </a:xfrm>
        </p:spPr>
        <p:txBody>
          <a:bodyPr>
            <a:normAutofit/>
          </a:bodyPr>
          <a:lstStyle>
            <a:lvl1pPr>
              <a:defRPr sz="2400"/>
            </a:lvl1pPr>
            <a:lvl2pPr>
              <a:defRPr sz="2000"/>
            </a:lvl2pPr>
            <a:lvl3pPr>
              <a:defRPr sz="1800"/>
            </a:lvl3pPr>
            <a:lvl4pPr>
              <a:defRPr sz="1600"/>
            </a:lvl4pPr>
            <a:lvl5pPr>
              <a:defRPr sz="1400"/>
            </a:lvl5pPr>
            <a:lvl6pPr marL="2669581">
              <a:defRPr sz="1400"/>
            </a:lvl6pPr>
            <a:lvl7pPr marL="2669581">
              <a:defRPr sz="1400"/>
            </a:lvl7pPr>
            <a:lvl8pPr marL="2669581">
              <a:defRPr sz="1400"/>
            </a:lvl8pPr>
            <a:lvl9pPr marL="2669581">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97559" y="1803400"/>
            <a:ext cx="4977104" cy="914400"/>
          </a:xfrm>
        </p:spPr>
        <p:txBody>
          <a:bodyPr anchor="ctr">
            <a:noAutofit/>
          </a:bodyPr>
          <a:lstStyle>
            <a:lvl1pPr marL="0" indent="0">
              <a:lnSpc>
                <a:spcPct val="80000"/>
              </a:lnSpc>
              <a:spcBef>
                <a:spcPts val="0"/>
              </a:spcBef>
              <a:buNone/>
              <a:defRPr sz="2800" b="0">
                <a:solidFill>
                  <a:schemeClr val="tx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297559" y="2717800"/>
            <a:ext cx="4977104" cy="3556000"/>
          </a:xfrm>
        </p:spPr>
        <p:txBody>
          <a:bodyPr>
            <a:normAutofit/>
          </a:bodyPr>
          <a:lstStyle>
            <a:lvl1pPr>
              <a:defRPr sz="2400"/>
            </a:lvl1pPr>
            <a:lvl2pPr>
              <a:defRPr sz="2000"/>
            </a:lvl2pPr>
            <a:lvl3pPr>
              <a:defRPr sz="1800"/>
            </a:lvl3pPr>
            <a:lvl4pPr>
              <a:defRPr sz="1600"/>
            </a:lvl4pPr>
            <a:lvl5pPr>
              <a:defRPr sz="1400"/>
            </a:lvl5pPr>
            <a:lvl6pPr marL="2669581">
              <a:defRPr sz="1400"/>
            </a:lvl6pPr>
            <a:lvl7pPr marL="2669581">
              <a:defRPr sz="1400"/>
            </a:lvl7pPr>
            <a:lvl8pPr marL="2669581">
              <a:defRPr sz="1400" baseline="0"/>
            </a:lvl8pPr>
            <a:lvl9pPr marL="2669581">
              <a:defRPr sz="14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3B9B9059-F1D6-41D0-95CF-D21CAA096B3A}" type="datetimeFigureOut">
              <a:rPr lang="en-US"/>
              <a:t>4/29/20</a:t>
            </a:fld>
            <a:endParaRPr/>
          </a:p>
        </p:txBody>
      </p:sp>
      <p:sp>
        <p:nvSpPr>
          <p:cNvPr id="9" name="Slide Number Placeholder 8"/>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3B9B9059-F1D6-41D0-95CF-D21CAA096B3A}" type="datetimeFigureOut">
              <a:rPr lang="en-US"/>
              <a:t>4/29/20</a:t>
            </a:fld>
            <a:endParaRPr/>
          </a:p>
        </p:txBody>
      </p:sp>
      <p:sp>
        <p:nvSpPr>
          <p:cNvPr id="5" name="Slide Number Placeholder 4"/>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21163" y="482600"/>
            <a:ext cx="3961368" cy="1422400"/>
          </a:xfrm>
        </p:spPr>
        <p:txBody>
          <a:bodyPr anchor="b">
            <a:noAutofit/>
          </a:bodyPr>
          <a:lstStyle>
            <a:lvl1pPr algn="l">
              <a:defRPr sz="3200" b="0"/>
            </a:lvl1pPr>
          </a:lstStyle>
          <a:p>
            <a:r>
              <a:rPr lang="en-US"/>
              <a:t>Click to edit Master title style</a:t>
            </a:r>
            <a:endParaRPr/>
          </a:p>
        </p:txBody>
      </p:sp>
      <p:sp>
        <p:nvSpPr>
          <p:cNvPr id="20" name="Rectangle 19"/>
          <p:cNvSpPr/>
          <p:nvPr/>
        </p:nvSpPr>
        <p:spPr>
          <a:xfrm>
            <a:off x="0" y="-1115"/>
            <a:ext cx="7618016"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 name="Content Placeholder 2"/>
          <p:cNvSpPr>
            <a:spLocks noGrp="1"/>
          </p:cNvSpPr>
          <p:nvPr>
            <p:ph idx="1"/>
          </p:nvPr>
        </p:nvSpPr>
        <p:spPr bwMode="white">
          <a:xfrm>
            <a:off x="507868" y="482600"/>
            <a:ext cx="6602280" cy="5842001"/>
          </a:xfrm>
        </p:spPr>
        <p:txBody>
          <a:bodyPr>
            <a:normAutofit/>
          </a:bodyPr>
          <a:lstStyle>
            <a:lvl1pPr>
              <a:defRPr sz="2800"/>
            </a:lvl1pPr>
            <a:lvl2pPr>
              <a:defRPr sz="2400"/>
            </a:lvl2pPr>
            <a:lvl3pPr>
              <a:defRPr sz="20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821163" y="2108200"/>
            <a:ext cx="3961368" cy="4267200"/>
          </a:xfrm>
        </p:spPr>
        <p:txBody>
          <a:bodyPr anchor="t" anchorCtr="0">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Isosceles Triangle 5"/>
          <p:cNvSpPr/>
          <p:nvPr/>
        </p:nvSpPr>
        <p:spPr>
          <a:xfrm>
            <a:off x="-1607" y="-1115"/>
            <a:ext cx="12190403" cy="6863692"/>
          </a:xfrm>
          <a:custGeom>
            <a:avLst/>
            <a:gdLst/>
            <a:ahLst/>
            <a:cxnLst/>
            <a:rect l="l" t="t" r="r" b="b"/>
            <a:pathLst>
              <a:path w="9145184" h="5147769">
                <a:moveTo>
                  <a:pt x="4573206" y="2611793"/>
                </a:moveTo>
                <a:lnTo>
                  <a:pt x="4673081" y="5144337"/>
                </a:lnTo>
                <a:lnTo>
                  <a:pt x="4473331" y="5144337"/>
                </a:lnTo>
                <a:close/>
                <a:moveTo>
                  <a:pt x="4571642" y="2577669"/>
                </a:moveTo>
                <a:lnTo>
                  <a:pt x="4568842" y="2582993"/>
                </a:lnTo>
                <a:lnTo>
                  <a:pt x="4572592" y="2595063"/>
                </a:lnTo>
                <a:lnTo>
                  <a:pt x="4576342" y="2582993"/>
                </a:lnTo>
                <a:lnTo>
                  <a:pt x="4573542" y="2577669"/>
                </a:lnTo>
                <a:lnTo>
                  <a:pt x="4576527" y="2582398"/>
                </a:lnTo>
                <a:lnTo>
                  <a:pt x="4577948" y="2577822"/>
                </a:lnTo>
                <a:lnTo>
                  <a:pt x="4576812" y="2582849"/>
                </a:lnTo>
                <a:lnTo>
                  <a:pt x="6195680" y="5147769"/>
                </a:lnTo>
                <a:lnTo>
                  <a:pt x="5925258" y="5147769"/>
                </a:lnTo>
                <a:lnTo>
                  <a:pt x="4576648" y="2583574"/>
                </a:lnTo>
                <a:lnTo>
                  <a:pt x="4573436" y="2597778"/>
                </a:lnTo>
                <a:lnTo>
                  <a:pt x="5365626" y="5147732"/>
                </a:lnTo>
                <a:lnTo>
                  <a:pt x="5148352" y="5147731"/>
                </a:lnTo>
                <a:lnTo>
                  <a:pt x="4572592" y="2601509"/>
                </a:lnTo>
                <a:lnTo>
                  <a:pt x="3996832" y="5147731"/>
                </a:lnTo>
                <a:lnTo>
                  <a:pt x="3779558" y="5147732"/>
                </a:lnTo>
                <a:lnTo>
                  <a:pt x="4571749" y="2597778"/>
                </a:lnTo>
                <a:lnTo>
                  <a:pt x="4568537" y="2583574"/>
                </a:lnTo>
                <a:lnTo>
                  <a:pt x="3219926" y="5147769"/>
                </a:lnTo>
                <a:lnTo>
                  <a:pt x="2949504" y="5147769"/>
                </a:lnTo>
                <a:lnTo>
                  <a:pt x="4568373" y="2582849"/>
                </a:lnTo>
                <a:lnTo>
                  <a:pt x="4567236" y="2577822"/>
                </a:lnTo>
                <a:lnTo>
                  <a:pt x="4568658" y="2582398"/>
                </a:lnTo>
                <a:close/>
                <a:moveTo>
                  <a:pt x="4575557" y="2575085"/>
                </a:moveTo>
                <a:lnTo>
                  <a:pt x="7359080" y="5147393"/>
                </a:lnTo>
                <a:lnTo>
                  <a:pt x="6952676" y="5147393"/>
                </a:lnTo>
                <a:close/>
                <a:moveTo>
                  <a:pt x="4569627" y="2575085"/>
                </a:moveTo>
                <a:lnTo>
                  <a:pt x="2192508" y="5147393"/>
                </a:lnTo>
                <a:lnTo>
                  <a:pt x="1786104" y="5147393"/>
                </a:lnTo>
                <a:close/>
                <a:moveTo>
                  <a:pt x="4575024" y="2574459"/>
                </a:moveTo>
                <a:lnTo>
                  <a:pt x="4578940" y="2575344"/>
                </a:lnTo>
                <a:lnTo>
                  <a:pt x="4578048" y="2574781"/>
                </a:lnTo>
                <a:lnTo>
                  <a:pt x="4579253" y="2575415"/>
                </a:lnTo>
                <a:lnTo>
                  <a:pt x="9145184" y="3607878"/>
                </a:lnTo>
                <a:lnTo>
                  <a:pt x="9145184" y="3994264"/>
                </a:lnTo>
                <a:lnTo>
                  <a:pt x="4580914" y="2576289"/>
                </a:lnTo>
                <a:lnTo>
                  <a:pt x="9144554" y="4976484"/>
                </a:lnTo>
                <a:lnTo>
                  <a:pt x="9144554" y="5147483"/>
                </a:lnTo>
                <a:lnTo>
                  <a:pt x="8654212" y="5147483"/>
                </a:lnTo>
                <a:lnTo>
                  <a:pt x="4579973" y="2575996"/>
                </a:lnTo>
                <a:close/>
                <a:moveTo>
                  <a:pt x="4570160" y="2574459"/>
                </a:moveTo>
                <a:lnTo>
                  <a:pt x="4565211" y="2575996"/>
                </a:lnTo>
                <a:lnTo>
                  <a:pt x="490972" y="5147483"/>
                </a:lnTo>
                <a:lnTo>
                  <a:pt x="629" y="5147483"/>
                </a:lnTo>
                <a:lnTo>
                  <a:pt x="630" y="4976484"/>
                </a:lnTo>
                <a:lnTo>
                  <a:pt x="4564270" y="2576289"/>
                </a:lnTo>
                <a:lnTo>
                  <a:pt x="0" y="3994264"/>
                </a:lnTo>
                <a:lnTo>
                  <a:pt x="0" y="3607878"/>
                </a:lnTo>
                <a:lnTo>
                  <a:pt x="4565931" y="2575415"/>
                </a:lnTo>
                <a:lnTo>
                  <a:pt x="4567137" y="2574781"/>
                </a:lnTo>
                <a:lnTo>
                  <a:pt x="4566244" y="2575344"/>
                </a:lnTo>
                <a:close/>
                <a:moveTo>
                  <a:pt x="630" y="286"/>
                </a:moveTo>
                <a:lnTo>
                  <a:pt x="490972" y="286"/>
                </a:lnTo>
                <a:lnTo>
                  <a:pt x="4565212" y="2571773"/>
                </a:lnTo>
                <a:lnTo>
                  <a:pt x="4567326" y="2572430"/>
                </a:lnTo>
                <a:lnTo>
                  <a:pt x="4569443" y="2572513"/>
                </a:lnTo>
                <a:lnTo>
                  <a:pt x="1786104" y="376"/>
                </a:lnTo>
                <a:lnTo>
                  <a:pt x="2192508" y="376"/>
                </a:lnTo>
                <a:lnTo>
                  <a:pt x="4569471" y="2572514"/>
                </a:lnTo>
                <a:lnTo>
                  <a:pt x="4571301" y="2572587"/>
                </a:lnTo>
                <a:lnTo>
                  <a:pt x="4569599" y="2572654"/>
                </a:lnTo>
                <a:lnTo>
                  <a:pt x="4569627" y="2572684"/>
                </a:lnTo>
                <a:lnTo>
                  <a:pt x="4569595" y="2572654"/>
                </a:lnTo>
                <a:lnTo>
                  <a:pt x="4568222" y="2572708"/>
                </a:lnTo>
                <a:lnTo>
                  <a:pt x="4570160" y="2573310"/>
                </a:lnTo>
                <a:lnTo>
                  <a:pt x="4567604" y="2572732"/>
                </a:lnTo>
                <a:lnTo>
                  <a:pt x="4566783" y="2572765"/>
                </a:lnTo>
                <a:lnTo>
                  <a:pt x="4567137" y="2572988"/>
                </a:lnTo>
                <a:lnTo>
                  <a:pt x="4566717" y="2572767"/>
                </a:lnTo>
                <a:lnTo>
                  <a:pt x="1205" y="2752816"/>
                </a:lnTo>
                <a:lnTo>
                  <a:pt x="1205" y="2392358"/>
                </a:lnTo>
                <a:lnTo>
                  <a:pt x="4565974" y="2572377"/>
                </a:lnTo>
                <a:lnTo>
                  <a:pt x="4565931" y="2572354"/>
                </a:lnTo>
                <a:lnTo>
                  <a:pt x="0" y="1539891"/>
                </a:lnTo>
                <a:lnTo>
                  <a:pt x="0" y="1153505"/>
                </a:lnTo>
                <a:lnTo>
                  <a:pt x="4564271" y="2571481"/>
                </a:lnTo>
                <a:lnTo>
                  <a:pt x="630" y="171286"/>
                </a:lnTo>
                <a:close/>
                <a:moveTo>
                  <a:pt x="9144554" y="286"/>
                </a:moveTo>
                <a:lnTo>
                  <a:pt x="9144554" y="171286"/>
                </a:lnTo>
                <a:lnTo>
                  <a:pt x="4580915" y="2571480"/>
                </a:lnTo>
                <a:lnTo>
                  <a:pt x="9145184" y="1153505"/>
                </a:lnTo>
                <a:lnTo>
                  <a:pt x="9145184" y="1539891"/>
                </a:lnTo>
                <a:lnTo>
                  <a:pt x="4579254" y="2572354"/>
                </a:lnTo>
                <a:lnTo>
                  <a:pt x="4579211" y="2572377"/>
                </a:lnTo>
                <a:lnTo>
                  <a:pt x="9143978" y="2392358"/>
                </a:lnTo>
                <a:lnTo>
                  <a:pt x="9143979" y="2752816"/>
                </a:lnTo>
                <a:lnTo>
                  <a:pt x="4578467" y="2572767"/>
                </a:lnTo>
                <a:lnTo>
                  <a:pt x="4578048" y="2572988"/>
                </a:lnTo>
                <a:lnTo>
                  <a:pt x="4578402" y="2572765"/>
                </a:lnTo>
                <a:lnTo>
                  <a:pt x="4577580" y="2572732"/>
                </a:lnTo>
                <a:lnTo>
                  <a:pt x="4575024" y="2573310"/>
                </a:lnTo>
                <a:lnTo>
                  <a:pt x="4576963" y="2572708"/>
                </a:lnTo>
                <a:lnTo>
                  <a:pt x="4575590" y="2572654"/>
                </a:lnTo>
                <a:lnTo>
                  <a:pt x="4575557" y="2572684"/>
                </a:lnTo>
                <a:lnTo>
                  <a:pt x="4575585" y="2572654"/>
                </a:lnTo>
                <a:lnTo>
                  <a:pt x="4573884" y="2572587"/>
                </a:lnTo>
                <a:lnTo>
                  <a:pt x="4575714" y="2572515"/>
                </a:lnTo>
                <a:lnTo>
                  <a:pt x="6952676" y="376"/>
                </a:lnTo>
                <a:lnTo>
                  <a:pt x="7359080" y="376"/>
                </a:lnTo>
                <a:lnTo>
                  <a:pt x="4575742" y="2572513"/>
                </a:lnTo>
                <a:lnTo>
                  <a:pt x="4577858" y="2572430"/>
                </a:lnTo>
                <a:lnTo>
                  <a:pt x="4579973" y="2571773"/>
                </a:lnTo>
                <a:lnTo>
                  <a:pt x="8654212" y="286"/>
                </a:lnTo>
                <a:close/>
                <a:moveTo>
                  <a:pt x="3219926" y="0"/>
                </a:moveTo>
                <a:lnTo>
                  <a:pt x="4568537" y="2564195"/>
                </a:lnTo>
                <a:lnTo>
                  <a:pt x="4571749" y="2549991"/>
                </a:lnTo>
                <a:lnTo>
                  <a:pt x="3779558" y="38"/>
                </a:lnTo>
                <a:lnTo>
                  <a:pt x="3996832" y="38"/>
                </a:lnTo>
                <a:lnTo>
                  <a:pt x="4572260" y="2544793"/>
                </a:lnTo>
                <a:lnTo>
                  <a:pt x="4471935" y="837"/>
                </a:lnTo>
                <a:lnTo>
                  <a:pt x="4674477" y="837"/>
                </a:lnTo>
                <a:lnTo>
                  <a:pt x="4574412" y="2538215"/>
                </a:lnTo>
                <a:lnTo>
                  <a:pt x="5148352" y="38"/>
                </a:lnTo>
                <a:lnTo>
                  <a:pt x="5365626" y="38"/>
                </a:lnTo>
                <a:lnTo>
                  <a:pt x="4574021" y="2548106"/>
                </a:lnTo>
                <a:lnTo>
                  <a:pt x="4573871" y="2551916"/>
                </a:lnTo>
                <a:lnTo>
                  <a:pt x="4576648" y="2564195"/>
                </a:lnTo>
                <a:lnTo>
                  <a:pt x="5925258" y="0"/>
                </a:lnTo>
                <a:lnTo>
                  <a:pt x="6195680" y="0"/>
                </a:lnTo>
                <a:lnTo>
                  <a:pt x="4576812" y="2564920"/>
                </a:lnTo>
                <a:lnTo>
                  <a:pt x="4577948" y="2569947"/>
                </a:lnTo>
                <a:lnTo>
                  <a:pt x="4576527" y="2565371"/>
                </a:lnTo>
                <a:lnTo>
                  <a:pt x="4573542" y="2570100"/>
                </a:lnTo>
                <a:lnTo>
                  <a:pt x="4576342" y="2564777"/>
                </a:lnTo>
                <a:lnTo>
                  <a:pt x="4573699" y="2556271"/>
                </a:lnTo>
                <a:lnTo>
                  <a:pt x="4573206" y="2568777"/>
                </a:lnTo>
                <a:lnTo>
                  <a:pt x="4572575" y="2552763"/>
                </a:lnTo>
                <a:lnTo>
                  <a:pt x="4568842" y="2564777"/>
                </a:lnTo>
                <a:lnTo>
                  <a:pt x="4571642" y="2570100"/>
                </a:lnTo>
                <a:lnTo>
                  <a:pt x="4568658" y="2565371"/>
                </a:lnTo>
                <a:lnTo>
                  <a:pt x="4567236" y="2569947"/>
                </a:lnTo>
                <a:lnTo>
                  <a:pt x="4568373" y="2564920"/>
                </a:lnTo>
                <a:lnTo>
                  <a:pt x="2949504" y="0"/>
                </a:lnTo>
                <a:close/>
              </a:path>
            </a:pathLst>
          </a:custGeom>
          <a:gradFill>
            <a:gsLst>
              <a:gs pos="0">
                <a:schemeClr val="bg1">
                  <a:alpha val="1000"/>
                </a:schemeClr>
              </a:gs>
              <a:gs pos="100000">
                <a:schemeClr val="bg1">
                  <a:alpha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6399133" y="1905000"/>
            <a:ext cx="5180251" cy="1727200"/>
          </a:xfrm>
        </p:spPr>
        <p:txBody>
          <a:bodyPr anchor="b" anchorCtr="0">
            <a:normAutofit/>
          </a:bodyPr>
          <a:lstStyle>
            <a:lvl1pPr algn="l">
              <a:defRPr sz="3200" b="0"/>
            </a:lvl1pPr>
          </a:lstStyle>
          <a:p>
            <a:r>
              <a:rPr lang="en-US"/>
              <a:t>Click to edit Master title style</a:t>
            </a:r>
            <a:endParaRPr/>
          </a:p>
        </p:txBody>
      </p:sp>
      <p:sp>
        <p:nvSpPr>
          <p:cNvPr id="9" name="Rectangle 8"/>
          <p:cNvSpPr/>
          <p:nvPr/>
        </p:nvSpPr>
        <p:spPr>
          <a:xfrm>
            <a:off x="0" y="-1115"/>
            <a:ext cx="6093594"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 name="Picture Placeholder 2" descr="An empty placeholder to add an image. Click on the placeholder and select the image that you wish to add.&#10;"/>
          <p:cNvSpPr>
            <a:spLocks noGrp="1"/>
          </p:cNvSpPr>
          <p:nvPr>
            <p:ph type="pic" idx="1"/>
          </p:nvPr>
        </p:nvSpPr>
        <p:spPr>
          <a:xfrm>
            <a:off x="507869" y="482601"/>
            <a:ext cx="5077859" cy="5862706"/>
          </a:xfrm>
          <a:noFill/>
          <a:ln w="9525">
            <a:noFill/>
            <a:miter lim="800000"/>
          </a:ln>
          <a:effectLst/>
        </p:spPr>
        <p:txBody>
          <a:bodyPr>
            <a:normAutofit/>
          </a:bodyPr>
          <a:lstStyle>
            <a:lvl1pPr marL="0" indent="0" algn="ctr">
              <a:buNone/>
              <a:defRPr sz="27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a:t>Click icon to add picture</a:t>
            </a:r>
            <a:endParaRPr/>
          </a:p>
        </p:txBody>
      </p:sp>
      <p:sp>
        <p:nvSpPr>
          <p:cNvPr id="4" name="Text Placeholder 3"/>
          <p:cNvSpPr>
            <a:spLocks noGrp="1"/>
          </p:cNvSpPr>
          <p:nvPr>
            <p:ph type="body" sz="half" idx="2"/>
          </p:nvPr>
        </p:nvSpPr>
        <p:spPr>
          <a:xfrm>
            <a:off x="6399133" y="3733800"/>
            <a:ext cx="5180251" cy="1727200"/>
          </a:xfrm>
        </p:spPr>
        <p:txBody>
          <a:bodyPr>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lternate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21163" y="482600"/>
            <a:ext cx="3961368" cy="1422400"/>
          </a:xfrm>
        </p:spPr>
        <p:txBody>
          <a:bodyPr anchor="b" anchorCtr="0">
            <a:normAutofit/>
          </a:bodyPr>
          <a:lstStyle>
            <a:lvl1pPr algn="l">
              <a:defRPr sz="3200" b="0"/>
            </a:lvl1pPr>
          </a:lstStyle>
          <a:p>
            <a:r>
              <a:rPr lang="en-US"/>
              <a:t>Click to edit Master title style</a:t>
            </a:r>
            <a:endParaRPr/>
          </a:p>
        </p:txBody>
      </p:sp>
      <p:sp>
        <p:nvSpPr>
          <p:cNvPr id="9" name="Rectangle 8" descr="&#10;"/>
          <p:cNvSpPr/>
          <p:nvPr/>
        </p:nvSpPr>
        <p:spPr>
          <a:xfrm>
            <a:off x="0" y="-1115"/>
            <a:ext cx="7618016"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 name="Picture Placeholder 2" descr="An empty placeholder to add an image. Click on the placeholder and select the image that you wish to add.&#10;"/>
          <p:cNvSpPr>
            <a:spLocks noGrp="1"/>
          </p:cNvSpPr>
          <p:nvPr>
            <p:ph type="pic" idx="1"/>
          </p:nvPr>
        </p:nvSpPr>
        <p:spPr>
          <a:xfrm>
            <a:off x="507868" y="482600"/>
            <a:ext cx="6602281" cy="5842001"/>
          </a:xfrm>
          <a:noFill/>
          <a:ln w="9525">
            <a:noFill/>
            <a:miter lim="800000"/>
          </a:ln>
          <a:effectLst/>
        </p:spPr>
        <p:txBody>
          <a:bodyPr>
            <a:normAutofit/>
          </a:bodyPr>
          <a:lstStyle>
            <a:lvl1pPr marL="0" indent="0" algn="ctr">
              <a:buNone/>
              <a:defRPr sz="27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a:t>Click icon to add picture</a:t>
            </a:r>
            <a:endParaRPr dirty="0"/>
          </a:p>
        </p:txBody>
      </p:sp>
      <p:sp>
        <p:nvSpPr>
          <p:cNvPr id="4" name="Text Placeholder 3"/>
          <p:cNvSpPr>
            <a:spLocks noGrp="1"/>
          </p:cNvSpPr>
          <p:nvPr>
            <p:ph type="body" sz="half" idx="2"/>
          </p:nvPr>
        </p:nvSpPr>
        <p:spPr>
          <a:xfrm>
            <a:off x="7821163" y="2108200"/>
            <a:ext cx="3961368" cy="4267200"/>
          </a:xfrm>
        </p:spPr>
        <p:txBody>
          <a:bodyPr>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Tree>
    <p:extLst>
      <p:ext uri="{BB962C8B-B14F-4D97-AF65-F5344CB8AC3E}">
        <p14:creationId xmlns:p14="http://schemas.microsoft.com/office/powerpoint/2010/main" val="2076303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2669581">
              <a:defRPr baseline="0"/>
            </a:lvl6pPr>
            <a:lvl7pPr marL="2669581">
              <a:defRPr baseline="0"/>
            </a:lvl7pPr>
            <a:lvl8pPr marL="2669581">
              <a:defRPr baseline="0"/>
            </a:lvl8pPr>
            <a:lvl9pPr marL="2669581">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4/29/20</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40043" y="482599"/>
            <a:ext cx="1843982" cy="5791201"/>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914162" y="482599"/>
            <a:ext cx="9040045" cy="5791201"/>
          </a:xfrm>
        </p:spPr>
        <p:txBody>
          <a:bodyPr vert="eaVert"/>
          <a:lstStyle>
            <a:lvl5pPr>
              <a:defRPr/>
            </a:lvl5pPr>
            <a:lvl6pPr>
              <a:defRPr/>
            </a:lvl6pPr>
            <a:lvl7pPr>
              <a:defRPr/>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4/29/20</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162" y="482600"/>
            <a:ext cx="10360501" cy="1219200"/>
          </a:xfrm>
          <a:prstGeom prst="rect">
            <a:avLst/>
          </a:prstGeom>
          <a:effectLst/>
        </p:spPr>
        <p:txBody>
          <a:bodyPr vert="horz" lIns="121899" tIns="60949" rIns="121899" bIns="60949" rtlCol="0" anchor="b" anchorCtr="0">
            <a:normAutofit/>
          </a:bodyPr>
          <a:lstStyle/>
          <a:p>
            <a:r>
              <a:rPr lang="en-US"/>
              <a:t>Click to edit Master title style</a:t>
            </a:r>
            <a:endParaRPr/>
          </a:p>
        </p:txBody>
      </p:sp>
      <p:sp>
        <p:nvSpPr>
          <p:cNvPr id="3" name="Text Placeholder 2"/>
          <p:cNvSpPr>
            <a:spLocks noGrp="1"/>
          </p:cNvSpPr>
          <p:nvPr>
            <p:ph type="body" idx="1"/>
          </p:nvPr>
        </p:nvSpPr>
        <p:spPr>
          <a:xfrm>
            <a:off x="914162" y="1803401"/>
            <a:ext cx="10360501" cy="4470400"/>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914162" y="6375400"/>
            <a:ext cx="7414869" cy="195072"/>
          </a:xfrm>
          <a:prstGeom prst="rect">
            <a:avLst/>
          </a:prstGeom>
        </p:spPr>
        <p:txBody>
          <a:bodyPr vert="horz" lIns="121899" tIns="60949" rIns="121899" bIns="60949" rtlCol="0" anchor="ctr"/>
          <a:lstStyle>
            <a:lvl1pPr algn="l">
              <a:defRPr sz="1100">
                <a:solidFill>
                  <a:schemeClr val="tx1"/>
                </a:solidFill>
              </a:defRPr>
            </a:lvl1pPr>
          </a:lstStyle>
          <a:p>
            <a:endParaRPr/>
          </a:p>
        </p:txBody>
      </p:sp>
      <p:sp>
        <p:nvSpPr>
          <p:cNvPr id="4" name="Date Placeholder 3"/>
          <p:cNvSpPr>
            <a:spLocks noGrp="1"/>
          </p:cNvSpPr>
          <p:nvPr>
            <p:ph type="dt" sz="half" idx="2"/>
          </p:nvPr>
        </p:nvSpPr>
        <p:spPr>
          <a:xfrm>
            <a:off x="8735324" y="6375400"/>
            <a:ext cx="1422030" cy="195072"/>
          </a:xfrm>
          <a:prstGeom prst="rect">
            <a:avLst/>
          </a:prstGeom>
        </p:spPr>
        <p:txBody>
          <a:bodyPr vert="horz" lIns="121899" tIns="60949" rIns="121899" bIns="60949" rtlCol="0" anchor="ctr"/>
          <a:lstStyle>
            <a:lvl1pPr algn="r">
              <a:defRPr sz="1100">
                <a:solidFill>
                  <a:schemeClr val="tx1"/>
                </a:solidFill>
              </a:defRPr>
            </a:lvl1pPr>
          </a:lstStyle>
          <a:p>
            <a:fld id="{3B9B9059-F1D6-41D0-95CF-D21CAA096B3A}" type="datetimeFigureOut">
              <a:rPr lang="en-US"/>
              <a:pPr/>
              <a:t>4/29/20</a:t>
            </a:fld>
            <a:endParaRPr/>
          </a:p>
        </p:txBody>
      </p:sp>
      <p:sp>
        <p:nvSpPr>
          <p:cNvPr id="6" name="Slide Number Placeholder 5"/>
          <p:cNvSpPr>
            <a:spLocks noGrp="1"/>
          </p:cNvSpPr>
          <p:nvPr>
            <p:ph type="sldNum" sz="quarter" idx="4"/>
          </p:nvPr>
        </p:nvSpPr>
        <p:spPr>
          <a:xfrm>
            <a:off x="10441760" y="6375400"/>
            <a:ext cx="832903" cy="195072"/>
          </a:xfrm>
          <a:prstGeom prst="rect">
            <a:avLst/>
          </a:prstGeom>
        </p:spPr>
        <p:txBody>
          <a:bodyPr vert="horz" lIns="121899" tIns="60949" rIns="121899" bIns="60949" rtlCol="0" anchor="ctr"/>
          <a:lstStyle>
            <a:lvl1pPr algn="r">
              <a:defRPr sz="1100">
                <a:solidFill>
                  <a:schemeClr val="tx1"/>
                </a:solidFill>
              </a:defRPr>
            </a:lvl1pPr>
          </a:lstStyle>
          <a:p>
            <a:fld id="{E5FD5434-F838-4DD4-A17B-1CB1A1850DF4}" type="slidenum">
              <a:rPr/>
              <a:pPr/>
              <a:t>‹#›</a:t>
            </a:fld>
            <a:endParaRPr/>
          </a:p>
        </p:txBody>
      </p:sp>
    </p:spTree>
  </p:cSld>
  <p:clrMap bg1="dk1" tx1="lt1" bg2="dk2" tx2="lt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82" r:id="rId10"/>
    <p:sldLayoutId id="2147483678" r:id="rId11"/>
    <p:sldLayoutId id="214748367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8987" rtl="0" eaLnBrk="1" latinLnBrk="0" hangingPunct="1">
        <a:lnSpc>
          <a:spcPct val="80000"/>
        </a:lnSpc>
        <a:spcBef>
          <a:spcPct val="0"/>
        </a:spcBef>
        <a:buNone/>
        <a:defRPr sz="3600" kern="1200" cap="all" baseline="0">
          <a:solidFill>
            <a:schemeClr val="tx1"/>
          </a:solidFill>
          <a:effectLst/>
          <a:latin typeface="+mj-lt"/>
          <a:ea typeface="+mj-ea"/>
          <a:cs typeface="+mj-cs"/>
        </a:defRPr>
      </a:lvl1pPr>
    </p:titleStyle>
    <p:body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 Id="rId3"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10.jpeg"/><Relationship Id="rId5" Type="http://schemas.openxmlformats.org/officeDocument/2006/relationships/image" Target="../media/image11.jpeg"/><Relationship Id="rId6" Type="http://schemas.openxmlformats.org/officeDocument/2006/relationships/image" Target="../media/image12.jpeg"/><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5.jpeg"/><Relationship Id="rId5" Type="http://schemas.openxmlformats.org/officeDocument/2006/relationships/image" Target="../media/image16.jpeg"/><Relationship Id="rId6" Type="http://schemas.openxmlformats.org/officeDocument/2006/relationships/image" Target="../media/image17.jpeg"/><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20.jpeg"/><Relationship Id="rId5" Type="http://schemas.openxmlformats.org/officeDocument/2006/relationships/image" Target="../media/image21.jpeg"/><Relationship Id="rId6" Type="http://schemas.openxmlformats.org/officeDocument/2006/relationships/image" Target="../media/image22.jpeg"/><Relationship Id="rId1" Type="http://schemas.openxmlformats.org/officeDocument/2006/relationships/slideLayout" Target="../slideLayouts/slideLayout2.xml"/><Relationship Id="rId2"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4" Type="http://schemas.openxmlformats.org/officeDocument/2006/relationships/image" Target="../media/image25.jpeg"/><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5" Type="http://schemas.openxmlformats.org/officeDocument/2006/relationships/image" Target="../media/image30.png"/><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jpe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jpeg"/><Relationship Id="rId1" Type="http://schemas.openxmlformats.org/officeDocument/2006/relationships/slideLayout" Target="../slideLayouts/slideLayout2.xml"/><Relationship Id="rId2" Type="http://schemas.openxmlformats.org/officeDocument/2006/relationships/image" Target="../media/image3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hyperlink" Target="https://en.wikipedia.org/wiki/Ultralight_aviation" TargetMode="External"/><Relationship Id="rId4" Type="http://schemas.openxmlformats.org/officeDocument/2006/relationships/hyperlink" Target="https://en.wikipedia.org/wiki/Cognac,_France" TargetMode="External"/><Relationship Id="rId5" Type="http://schemas.openxmlformats.org/officeDocument/2006/relationships/image" Target="../media/image37.png"/><Relationship Id="rId6" Type="http://schemas.openxmlformats.org/officeDocument/2006/relationships/image" Target="../media/image38.png"/><Relationship Id="rId7" Type="http://schemas.openxmlformats.org/officeDocument/2006/relationships/image" Target="../media/image39.png"/><Relationship Id="rId8" Type="http://schemas.openxmlformats.org/officeDocument/2006/relationships/image" Target="../media/image40.png"/><Relationship Id="rId9" Type="http://schemas.openxmlformats.org/officeDocument/2006/relationships/image" Target="../media/image41.jpeg"/><Relationship Id="rId10" Type="http://schemas.openxmlformats.org/officeDocument/2006/relationships/image" Target="../media/image42.jpeg"/><Relationship Id="rId1" Type="http://schemas.openxmlformats.org/officeDocument/2006/relationships/slideLayout" Target="../slideLayouts/slideLayout2.xml"/><Relationship Id="rId2" Type="http://schemas.openxmlformats.org/officeDocument/2006/relationships/hyperlink" Target="https://en.wikipedia.org/wiki/Greater_ripeness_(wine)"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45.png"/><Relationship Id="rId5" Type="http://schemas.openxmlformats.org/officeDocument/2006/relationships/image" Target="../media/image46.jpeg"/><Relationship Id="rId1" Type="http://schemas.openxmlformats.org/officeDocument/2006/relationships/slideLayout" Target="../slideLayouts/slideLayout2.xml"/><Relationship Id="rId2" Type="http://schemas.openxmlformats.org/officeDocument/2006/relationships/image" Target="../media/image43.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png"/></Relationships>
</file>

<file path=ppt/slides/_rels/slide24.xml.rels><?xml version="1.0" encoding="UTF-8" standalone="yes"?>
<Relationships xmlns="http://schemas.openxmlformats.org/package/2006/relationships"><Relationship Id="rId3" Type="http://schemas.openxmlformats.org/officeDocument/2006/relationships/image" Target="../media/image49.jpeg"/><Relationship Id="rId4" Type="http://schemas.openxmlformats.org/officeDocument/2006/relationships/image" Target="../media/image50.png"/><Relationship Id="rId5" Type="http://schemas.openxmlformats.org/officeDocument/2006/relationships/image" Target="../media/image51.png"/><Relationship Id="rId1" Type="http://schemas.openxmlformats.org/officeDocument/2006/relationships/slideLayout" Target="../slideLayouts/slideLayout2.xml"/><Relationship Id="rId2" Type="http://schemas.openxmlformats.org/officeDocument/2006/relationships/image" Target="../media/image4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png"/></Relationships>
</file>

<file path=ppt/slides/_rels/slide26.xml.rels><?xml version="1.0" encoding="UTF-8" standalone="yes"?>
<Relationships xmlns="http://schemas.openxmlformats.org/package/2006/relationships"><Relationship Id="rId3" Type="http://schemas.openxmlformats.org/officeDocument/2006/relationships/image" Target="../media/image54.jpeg"/><Relationship Id="rId4" Type="http://schemas.openxmlformats.org/officeDocument/2006/relationships/image" Target="../media/image55.jpeg"/><Relationship Id="rId5" Type="http://schemas.openxmlformats.org/officeDocument/2006/relationships/image" Target="../media/image56.jpeg"/><Relationship Id="rId6" Type="http://schemas.openxmlformats.org/officeDocument/2006/relationships/image" Target="../media/image57.jpeg"/><Relationship Id="rId7" Type="http://schemas.openxmlformats.org/officeDocument/2006/relationships/image" Target="../media/image58.jpeg"/><Relationship Id="rId8" Type="http://schemas.openxmlformats.org/officeDocument/2006/relationships/image" Target="../media/image59.jpeg"/><Relationship Id="rId1" Type="http://schemas.openxmlformats.org/officeDocument/2006/relationships/slideLayout" Target="../slideLayouts/slideLayout2.xml"/><Relationship Id="rId2" Type="http://schemas.openxmlformats.org/officeDocument/2006/relationships/image" Target="../media/image53.jpeg"/></Relationships>
</file>

<file path=ppt/slides/_rels/slide27.xml.rels><?xml version="1.0" encoding="UTF-8" standalone="yes"?>
<Relationships xmlns="http://schemas.openxmlformats.org/package/2006/relationships"><Relationship Id="rId3" Type="http://schemas.openxmlformats.org/officeDocument/2006/relationships/image" Target="../media/image61.jpeg"/><Relationship Id="rId4" Type="http://schemas.openxmlformats.org/officeDocument/2006/relationships/image" Target="../media/image62.jpg"/><Relationship Id="rId1" Type="http://schemas.openxmlformats.org/officeDocument/2006/relationships/slideLayout" Target="../slideLayouts/slideLayout2.xml"/><Relationship Id="rId2" Type="http://schemas.openxmlformats.org/officeDocument/2006/relationships/image" Target="../media/image60.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3.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err="1"/>
              <a:t>C’est</a:t>
            </a:r>
            <a:r>
              <a:rPr lang="en-US" dirty="0"/>
              <a:t> la vie wine tasting – </a:t>
            </a:r>
            <a:r>
              <a:rPr lang="en-US" dirty="0" err="1"/>
              <a:t>loire</a:t>
            </a:r>
            <a:endParaRPr lang="en-US" dirty="0"/>
          </a:p>
        </p:txBody>
      </p:sp>
      <p:pic>
        <p:nvPicPr>
          <p:cNvPr id="5" name="Picture 4">
            <a:extLst>
              <a:ext uri="{FF2B5EF4-FFF2-40B4-BE49-F238E27FC236}">
                <a16:creationId xmlns:a16="http://schemas.microsoft.com/office/drawing/2014/main" xmlns="" id="{C864F08B-FFB2-4C5D-9FBA-91C92A51AD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52928"/>
            <a:ext cx="4330700" cy="2805072"/>
          </a:xfrm>
          <a:prstGeom prst="rect">
            <a:avLst/>
          </a:prstGeom>
        </p:spPr>
      </p:pic>
    </p:spTree>
    <p:extLst>
      <p:ext uri="{BB962C8B-B14F-4D97-AF65-F5344CB8AC3E}">
        <p14:creationId xmlns:p14="http://schemas.microsoft.com/office/powerpoint/2010/main" val="1082871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E591B088-75F6-487A-AC97-020E7B6365F1}"/>
              </a:ext>
            </a:extLst>
          </p:cNvPr>
          <p:cNvSpPr txBox="1"/>
          <p:nvPr/>
        </p:nvSpPr>
        <p:spPr>
          <a:xfrm>
            <a:off x="5372609" y="1331359"/>
            <a:ext cx="6637820" cy="1200329"/>
          </a:xfrm>
          <a:prstGeom prst="rect">
            <a:avLst/>
          </a:prstGeom>
          <a:noFill/>
        </p:spPr>
        <p:txBody>
          <a:bodyPr wrap="square" rtlCol="0">
            <a:spAutoFit/>
          </a:bodyPr>
          <a:lstStyle/>
          <a:p>
            <a:pPr marL="342900" indent="-342900">
              <a:lnSpc>
                <a:spcPct val="90000"/>
              </a:lnSpc>
              <a:buFont typeface="Arial" panose="020B0604020202020204" pitchFamily="34" charset="0"/>
              <a:buChar char="•"/>
            </a:pPr>
            <a:r>
              <a:rPr lang="en-US" sz="2000" dirty="0"/>
              <a:t>Scrambled eggs with black truffle oil. Loire Valley is a famous place to have blacks truffles, in the Richelieu region. The last market in </a:t>
            </a:r>
            <a:r>
              <a:rPr lang="en-US" sz="2000" dirty="0" err="1"/>
              <a:t>Marigny</a:t>
            </a:r>
            <a:r>
              <a:rPr lang="en-US" sz="2000" dirty="0"/>
              <a:t> Marmande is in February. It's a </a:t>
            </a:r>
            <a:r>
              <a:rPr lang="en-US" sz="2000" dirty="0" err="1"/>
              <a:t>colourful</a:t>
            </a:r>
            <a:r>
              <a:rPr lang="en-US" sz="2000" dirty="0"/>
              <a:t> and tasty event</a:t>
            </a:r>
            <a:endParaRPr lang="en-US" dirty="0"/>
          </a:p>
        </p:txBody>
      </p:sp>
      <p:sp>
        <p:nvSpPr>
          <p:cNvPr id="7" name="TextBox 6">
            <a:extLst>
              <a:ext uri="{FF2B5EF4-FFF2-40B4-BE49-F238E27FC236}">
                <a16:creationId xmlns:a16="http://schemas.microsoft.com/office/drawing/2014/main" xmlns="" id="{70D80548-404A-413D-A543-2EFD683A8E8A}"/>
              </a:ext>
            </a:extLst>
          </p:cNvPr>
          <p:cNvSpPr txBox="1"/>
          <p:nvPr/>
        </p:nvSpPr>
        <p:spPr>
          <a:xfrm>
            <a:off x="5289231" y="2626204"/>
            <a:ext cx="6804573" cy="1200329"/>
          </a:xfrm>
          <a:prstGeom prst="rect">
            <a:avLst/>
          </a:prstGeom>
          <a:noFill/>
        </p:spPr>
        <p:txBody>
          <a:bodyPr wrap="square" rtlCol="0">
            <a:spAutoFit/>
          </a:bodyPr>
          <a:lstStyle/>
          <a:p>
            <a:pPr marL="342900" indent="-342900">
              <a:lnSpc>
                <a:spcPct val="90000"/>
              </a:lnSpc>
              <a:buFont typeface="Arial" panose="020B0604020202020204" pitchFamily="34" charset="0"/>
              <a:buChar char="•"/>
            </a:pPr>
            <a:r>
              <a:rPr lang="en-US" sz="2000" dirty="0"/>
              <a:t>The goat cheese AOC Sainte-Maure de Touraine is the "city of cheese", a gastronomic must-stop for discovering, directly from the producers, a largely rural area. In a quiche it is a perfect choice !</a:t>
            </a:r>
            <a:endParaRPr lang="en-US" dirty="0"/>
          </a:p>
        </p:txBody>
      </p:sp>
      <p:sp>
        <p:nvSpPr>
          <p:cNvPr id="8" name="TextBox 7">
            <a:extLst>
              <a:ext uri="{FF2B5EF4-FFF2-40B4-BE49-F238E27FC236}">
                <a16:creationId xmlns:a16="http://schemas.microsoft.com/office/drawing/2014/main" xmlns="" id="{B99D4EBB-D15D-447C-BE5B-C98CAEDA8568}"/>
              </a:ext>
            </a:extLst>
          </p:cNvPr>
          <p:cNvSpPr txBox="1"/>
          <p:nvPr/>
        </p:nvSpPr>
        <p:spPr>
          <a:xfrm>
            <a:off x="5301140" y="3917915"/>
            <a:ext cx="6804574" cy="1200329"/>
          </a:xfrm>
          <a:prstGeom prst="rect">
            <a:avLst/>
          </a:prstGeom>
          <a:noFill/>
        </p:spPr>
        <p:txBody>
          <a:bodyPr wrap="square" rtlCol="0">
            <a:spAutoFit/>
          </a:bodyPr>
          <a:lstStyle/>
          <a:p>
            <a:pPr marL="342900" indent="-342900">
              <a:lnSpc>
                <a:spcPct val="90000"/>
              </a:lnSpc>
              <a:buFont typeface="Arial" panose="020B0604020202020204" pitchFamily="34" charset="0"/>
              <a:buChar char="•"/>
            </a:pPr>
            <a:r>
              <a:rPr lang="en-US" sz="2000" dirty="0"/>
              <a:t>Specialty from Tours, the duck is prepared with pears. The caramelized pear juice is used for the sauce. The Loire Valley is famous for its pears especially in </a:t>
            </a:r>
            <a:r>
              <a:rPr lang="en-US" sz="2000" dirty="0" err="1"/>
              <a:t>Rivarennes</a:t>
            </a:r>
            <a:r>
              <a:rPr lang="en-US" sz="2000" dirty="0"/>
              <a:t> (Indre et Loire)</a:t>
            </a:r>
            <a:endParaRPr lang="en-US" dirty="0"/>
          </a:p>
        </p:txBody>
      </p:sp>
      <p:sp>
        <p:nvSpPr>
          <p:cNvPr id="9" name="TextBox 8">
            <a:extLst>
              <a:ext uri="{FF2B5EF4-FFF2-40B4-BE49-F238E27FC236}">
                <a16:creationId xmlns:a16="http://schemas.microsoft.com/office/drawing/2014/main" xmlns="" id="{30F022CF-915D-4059-BA12-D1F8DFFAE52E}"/>
              </a:ext>
            </a:extLst>
          </p:cNvPr>
          <p:cNvSpPr txBox="1"/>
          <p:nvPr/>
        </p:nvSpPr>
        <p:spPr>
          <a:xfrm>
            <a:off x="5289230" y="5206573"/>
            <a:ext cx="6804573" cy="923330"/>
          </a:xfrm>
          <a:prstGeom prst="rect">
            <a:avLst/>
          </a:prstGeom>
          <a:noFill/>
        </p:spPr>
        <p:txBody>
          <a:bodyPr wrap="square" rtlCol="0">
            <a:spAutoFit/>
          </a:bodyPr>
          <a:lstStyle/>
          <a:p>
            <a:pPr marL="342900" indent="-342900">
              <a:lnSpc>
                <a:spcPct val="90000"/>
              </a:lnSpc>
              <a:buFont typeface="Arial" panose="020B0604020202020204" pitchFamily="34" charset="0"/>
              <a:buChar char="•"/>
            </a:pPr>
            <a:r>
              <a:rPr lang="en-US" sz="2000" dirty="0"/>
              <a:t>La tarte du Vigneron is an apple tart, the apples are previously cooked in Loire Valley red wine, and caramelized. This a specialty of the patisserie </a:t>
            </a:r>
            <a:r>
              <a:rPr lang="en-US" sz="2000" dirty="0" err="1"/>
              <a:t>Ayrole</a:t>
            </a:r>
            <a:endParaRPr lang="en-US" sz="2000" dirty="0"/>
          </a:p>
        </p:txBody>
      </p:sp>
      <p:sp>
        <p:nvSpPr>
          <p:cNvPr id="11" name="TextBox 10">
            <a:extLst>
              <a:ext uri="{FF2B5EF4-FFF2-40B4-BE49-F238E27FC236}">
                <a16:creationId xmlns:a16="http://schemas.microsoft.com/office/drawing/2014/main" xmlns="" id="{1BB457FF-E9F3-4F36-932C-A91FE68F3F3E}"/>
              </a:ext>
            </a:extLst>
          </p:cNvPr>
          <p:cNvSpPr txBox="1"/>
          <p:nvPr/>
        </p:nvSpPr>
        <p:spPr>
          <a:xfrm>
            <a:off x="5372608" y="45835"/>
            <a:ext cx="6637821" cy="1200329"/>
          </a:xfrm>
          <a:prstGeom prst="rect">
            <a:avLst/>
          </a:prstGeom>
          <a:noFill/>
        </p:spPr>
        <p:txBody>
          <a:bodyPr wrap="square" rtlCol="0">
            <a:spAutoFit/>
          </a:bodyPr>
          <a:lstStyle/>
          <a:p>
            <a:pPr marL="342900" indent="-342900">
              <a:lnSpc>
                <a:spcPct val="90000"/>
              </a:lnSpc>
              <a:buFont typeface="Arial" panose="020B0604020202020204" pitchFamily="34" charset="0"/>
              <a:buChar char="•"/>
            </a:pPr>
            <a:r>
              <a:rPr lang="en-US" sz="2000" dirty="0"/>
              <a:t>A </a:t>
            </a:r>
            <a:r>
              <a:rPr lang="en-US" sz="2000" dirty="0" err="1"/>
              <a:t>gougère</a:t>
            </a:r>
            <a:r>
              <a:rPr lang="en-US" sz="2000" dirty="0"/>
              <a:t> is a baked savory choux pastry made of choux dough mixed with cheese. There are many variants. The cheese is commonly grated </a:t>
            </a:r>
            <a:r>
              <a:rPr lang="en-US" sz="2000" dirty="0" err="1"/>
              <a:t>Gruyère</a:t>
            </a:r>
            <a:r>
              <a:rPr lang="en-US" sz="2000" dirty="0"/>
              <a:t>, </a:t>
            </a:r>
            <a:r>
              <a:rPr lang="en-US" sz="2000" dirty="0" err="1"/>
              <a:t>Comté</a:t>
            </a:r>
            <a:r>
              <a:rPr lang="en-US" sz="2000" dirty="0"/>
              <a:t>, or </a:t>
            </a:r>
            <a:r>
              <a:rPr lang="en-US" sz="2000" dirty="0" err="1"/>
              <a:t>Emmentaler</a:t>
            </a:r>
            <a:endParaRPr lang="en-US" dirty="0"/>
          </a:p>
        </p:txBody>
      </p:sp>
      <p:pic>
        <p:nvPicPr>
          <p:cNvPr id="10" name="Picture 9">
            <a:extLst>
              <a:ext uri="{FF2B5EF4-FFF2-40B4-BE49-F238E27FC236}">
                <a16:creationId xmlns:a16="http://schemas.microsoft.com/office/drawing/2014/main" xmlns="" id="{E3266E21-32A4-48D5-9CFA-F880A5C787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298"/>
            <a:ext cx="4898571" cy="6858000"/>
          </a:xfrm>
          <a:prstGeom prst="rect">
            <a:avLst/>
          </a:prstGeom>
        </p:spPr>
      </p:pic>
    </p:spTree>
    <p:extLst>
      <p:ext uri="{BB962C8B-B14F-4D97-AF65-F5344CB8AC3E}">
        <p14:creationId xmlns:p14="http://schemas.microsoft.com/office/powerpoint/2010/main" val="742471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P spid="9"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11" y="-157509"/>
            <a:ext cx="10360501" cy="883754"/>
          </a:xfrm>
        </p:spPr>
        <p:txBody>
          <a:bodyPr/>
          <a:lstStyle/>
          <a:p>
            <a:r>
              <a:rPr lang="en-US" dirty="0" err="1"/>
              <a:t>Soupe</a:t>
            </a:r>
            <a:r>
              <a:rPr lang="en-US" dirty="0"/>
              <a:t> </a:t>
            </a:r>
            <a:r>
              <a:rPr lang="en-US" dirty="0" err="1"/>
              <a:t>angevine</a:t>
            </a:r>
            <a:r>
              <a:rPr lang="en-US" dirty="0"/>
              <a:t> :</a:t>
            </a:r>
          </a:p>
        </p:txBody>
      </p:sp>
      <p:sp>
        <p:nvSpPr>
          <p:cNvPr id="5" name="Content Placeholder 3">
            <a:extLst>
              <a:ext uri="{FF2B5EF4-FFF2-40B4-BE49-F238E27FC236}">
                <a16:creationId xmlns:a16="http://schemas.microsoft.com/office/drawing/2014/main" xmlns="" id="{2ADCA912-3681-4F2D-ADC5-C4F0294F1E78}"/>
              </a:ext>
            </a:extLst>
          </p:cNvPr>
          <p:cNvSpPr txBox="1">
            <a:spLocks/>
          </p:cNvSpPr>
          <p:nvPr/>
        </p:nvSpPr>
        <p:spPr>
          <a:xfrm>
            <a:off x="1066559" y="1268760"/>
            <a:ext cx="10360501" cy="2223864"/>
          </a:xfrm>
          <a:prstGeom prst="rect">
            <a:avLst/>
          </a:prstGeom>
        </p:spPr>
        <p:txBody>
          <a:bodyPr vert="horz" lIns="121899" tIns="60949" rIns="121899" bIns="60949" rtlCol="0">
            <a:noAutofit/>
          </a:bodyPr>
          <a:lst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a:lstStyle>
          <a:p>
            <a:endParaRPr lang="en-US" dirty="0"/>
          </a:p>
        </p:txBody>
      </p:sp>
      <p:sp>
        <p:nvSpPr>
          <p:cNvPr id="7" name="Rectangle 6">
            <a:extLst>
              <a:ext uri="{FF2B5EF4-FFF2-40B4-BE49-F238E27FC236}">
                <a16:creationId xmlns:a16="http://schemas.microsoft.com/office/drawing/2014/main" xmlns="" id="{E5716998-ED6A-4A66-9253-4EEA362249E9}"/>
              </a:ext>
            </a:extLst>
          </p:cNvPr>
          <p:cNvSpPr/>
          <p:nvPr/>
        </p:nvSpPr>
        <p:spPr>
          <a:xfrm>
            <a:off x="535958" y="4827095"/>
            <a:ext cx="5990502" cy="873252"/>
          </a:xfrm>
          <a:prstGeom prst="rect">
            <a:avLst/>
          </a:prstGeom>
        </p:spPr>
        <p:txBody>
          <a:bodyPr wrap="square">
            <a:spAutoFit/>
          </a:bodyPr>
          <a:lstStyle/>
          <a:p>
            <a:pPr marL="274320" indent="-274320">
              <a:lnSpc>
                <a:spcPct val="70000"/>
              </a:lnSpc>
              <a:spcBef>
                <a:spcPts val="1600"/>
              </a:spcBef>
              <a:buClr>
                <a:schemeClr val="tx2"/>
              </a:buClr>
              <a:buSzPct val="90000"/>
              <a:buFont typeface="Arial" pitchFamily="34" charset="0"/>
              <a:buChar char="•"/>
            </a:pPr>
            <a:r>
              <a:rPr lang="en-US" dirty="0"/>
              <a:t>This cocktail has been the inspiration for the </a:t>
            </a:r>
            <a:r>
              <a:rPr lang="en-US" dirty="0" err="1"/>
              <a:t>soupe</a:t>
            </a:r>
            <a:r>
              <a:rPr lang="en-US" dirty="0"/>
              <a:t> Champenoise, the sparkling wine used is Champagne</a:t>
            </a:r>
          </a:p>
        </p:txBody>
      </p:sp>
      <p:sp>
        <p:nvSpPr>
          <p:cNvPr id="8" name="Content Placeholder 3">
            <a:extLst>
              <a:ext uri="{FF2B5EF4-FFF2-40B4-BE49-F238E27FC236}">
                <a16:creationId xmlns:a16="http://schemas.microsoft.com/office/drawing/2014/main" xmlns="" id="{EFC1CF20-D6E6-4F40-A857-E27EA3113D23}"/>
              </a:ext>
            </a:extLst>
          </p:cNvPr>
          <p:cNvSpPr txBox="1">
            <a:spLocks/>
          </p:cNvSpPr>
          <p:nvPr/>
        </p:nvSpPr>
        <p:spPr>
          <a:xfrm>
            <a:off x="549797" y="1243617"/>
            <a:ext cx="5760640" cy="934907"/>
          </a:xfrm>
          <a:prstGeom prst="rect">
            <a:avLst/>
          </a:prstGeom>
        </p:spPr>
        <p:txBody>
          <a:bodyPr vert="horz" lIns="121899" tIns="60949" rIns="121899" bIns="60949" rtlCol="0">
            <a:noAutofit/>
          </a:bodyPr>
          <a:lst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a:lstStyle>
          <a:p>
            <a:r>
              <a:rPr lang="en-US" sz="2400" dirty="0"/>
              <a:t>The </a:t>
            </a:r>
            <a:r>
              <a:rPr lang="en-US" sz="2400" dirty="0" err="1"/>
              <a:t>soupe</a:t>
            </a:r>
            <a:r>
              <a:rPr lang="en-US" sz="2400" dirty="0"/>
              <a:t> Angevine is a French cocktail, typical from the Anjou area (Angevine means from Anjou)</a:t>
            </a:r>
          </a:p>
        </p:txBody>
      </p:sp>
      <p:sp>
        <p:nvSpPr>
          <p:cNvPr id="9" name="Content Placeholder 3">
            <a:extLst>
              <a:ext uri="{FF2B5EF4-FFF2-40B4-BE49-F238E27FC236}">
                <a16:creationId xmlns:a16="http://schemas.microsoft.com/office/drawing/2014/main" xmlns="" id="{75438C5B-780D-4B92-B4A3-1EA52413BD93}"/>
              </a:ext>
            </a:extLst>
          </p:cNvPr>
          <p:cNvSpPr txBox="1">
            <a:spLocks/>
          </p:cNvSpPr>
          <p:nvPr/>
        </p:nvSpPr>
        <p:spPr>
          <a:xfrm>
            <a:off x="535958" y="2557717"/>
            <a:ext cx="10360501" cy="934907"/>
          </a:xfrm>
          <a:prstGeom prst="rect">
            <a:avLst/>
          </a:prstGeom>
        </p:spPr>
        <p:txBody>
          <a:bodyPr vert="horz" lIns="121899" tIns="60949" rIns="121899" bIns="60949" rtlCol="0">
            <a:noAutofit/>
          </a:bodyPr>
          <a:lst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a:lstStyle>
          <a:p>
            <a:r>
              <a:rPr lang="en-US" sz="2400" dirty="0"/>
              <a:t>The composition is made :</a:t>
            </a:r>
          </a:p>
          <a:p>
            <a:pPr lvl="1"/>
            <a:r>
              <a:rPr lang="en-US" sz="2000" dirty="0"/>
              <a:t>Sparkling wine from Loire Valley</a:t>
            </a:r>
          </a:p>
          <a:p>
            <a:pPr lvl="1"/>
            <a:r>
              <a:rPr lang="en-US" sz="2000" dirty="0"/>
              <a:t>Triple sec as Cointreau</a:t>
            </a:r>
          </a:p>
          <a:p>
            <a:pPr lvl="1"/>
            <a:r>
              <a:rPr lang="en-US" sz="2000" dirty="0"/>
              <a:t>Cane sugar</a:t>
            </a:r>
          </a:p>
          <a:p>
            <a:pPr lvl="1"/>
            <a:r>
              <a:rPr lang="en-US" sz="2000" dirty="0"/>
              <a:t>Lemon juice</a:t>
            </a:r>
          </a:p>
        </p:txBody>
      </p:sp>
      <p:pic>
        <p:nvPicPr>
          <p:cNvPr id="1028" name="Picture 4" descr="Soupe champenoise - Wikiwand">
            <a:extLst>
              <a:ext uri="{FF2B5EF4-FFF2-40B4-BE49-F238E27FC236}">
                <a16:creationId xmlns:a16="http://schemas.microsoft.com/office/drawing/2014/main" xmlns="" id="{C00412C8-0617-4BD5-8A79-A1BFA53DA5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8491" y="12223"/>
            <a:ext cx="2534233" cy="38013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oupe angevine | Cocktails">
            <a:extLst>
              <a:ext uri="{FF2B5EF4-FFF2-40B4-BE49-F238E27FC236}">
                <a16:creationId xmlns:a16="http://schemas.microsoft.com/office/drawing/2014/main" xmlns="" id="{AC021E43-1079-49CC-BD20-2EF2A7E768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52790" y="2557717"/>
            <a:ext cx="2534233" cy="4170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1678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B5111BDE-5D44-43BB-A707-C14D168848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4712" y="0"/>
            <a:ext cx="6968332" cy="6858000"/>
          </a:xfrm>
          <a:prstGeom prst="rect">
            <a:avLst/>
          </a:prstGeom>
        </p:spPr>
      </p:pic>
      <p:pic>
        <p:nvPicPr>
          <p:cNvPr id="2054" name="Picture 6" descr="Centre-Val de Loire region of France, all the information you need">
            <a:extLst>
              <a:ext uri="{FF2B5EF4-FFF2-40B4-BE49-F238E27FC236}">
                <a16:creationId xmlns:a16="http://schemas.microsoft.com/office/drawing/2014/main" xmlns="" id="{D3A4943A-C7EB-4BA6-A394-1558814F6A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4712" y="-24206"/>
            <a:ext cx="696833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Pays-de-la-Loire region of France, all the information you need">
            <a:extLst>
              <a:ext uri="{FF2B5EF4-FFF2-40B4-BE49-F238E27FC236}">
                <a16:creationId xmlns:a16="http://schemas.microsoft.com/office/drawing/2014/main" xmlns="" id="{38094105-2E5D-4B1E-B4DE-17D14D2A3F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681" y="-27677"/>
            <a:ext cx="727639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2024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54"/>
                                        </p:tgtEl>
                                        <p:attrNameLst>
                                          <p:attrName>style.visibility</p:attrName>
                                        </p:attrNameLst>
                                      </p:cBhvr>
                                      <p:to>
                                        <p:strVal val="visible"/>
                                      </p:to>
                                    </p:set>
                                    <p:anim calcmode="lin" valueType="num">
                                      <p:cBhvr additive="base">
                                        <p:cTn id="13" dur="500" fill="hold"/>
                                        <p:tgtEl>
                                          <p:spTgt spid="2054"/>
                                        </p:tgtEl>
                                        <p:attrNameLst>
                                          <p:attrName>ppt_x</p:attrName>
                                        </p:attrNameLst>
                                      </p:cBhvr>
                                      <p:tavLst>
                                        <p:tav tm="0">
                                          <p:val>
                                            <p:strVal val="#ppt_x"/>
                                          </p:val>
                                        </p:tav>
                                        <p:tav tm="100000">
                                          <p:val>
                                            <p:strVal val="#ppt_x"/>
                                          </p:val>
                                        </p:tav>
                                      </p:tavLst>
                                    </p:anim>
                                    <p:anim calcmode="lin" valueType="num">
                                      <p:cBhvr additive="base">
                                        <p:cTn id="14" dur="500" fill="hold"/>
                                        <p:tgtEl>
                                          <p:spTgt spid="205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056"/>
                                        </p:tgtEl>
                                        <p:attrNameLst>
                                          <p:attrName>style.visibility</p:attrName>
                                        </p:attrNameLst>
                                      </p:cBhvr>
                                      <p:to>
                                        <p:strVal val="visible"/>
                                      </p:to>
                                    </p:set>
                                    <p:anim calcmode="lin" valueType="num">
                                      <p:cBhvr additive="base">
                                        <p:cTn id="19" dur="500" fill="hold"/>
                                        <p:tgtEl>
                                          <p:spTgt spid="2056"/>
                                        </p:tgtEl>
                                        <p:attrNameLst>
                                          <p:attrName>ppt_x</p:attrName>
                                        </p:attrNameLst>
                                      </p:cBhvr>
                                      <p:tavLst>
                                        <p:tav tm="0">
                                          <p:val>
                                            <p:strVal val="#ppt_x"/>
                                          </p:val>
                                        </p:tav>
                                        <p:tav tm="100000">
                                          <p:val>
                                            <p:strVal val="#ppt_x"/>
                                          </p:val>
                                        </p:tav>
                                      </p:tavLst>
                                    </p:anim>
                                    <p:anim calcmode="lin" valueType="num">
                                      <p:cBhvr additive="base">
                                        <p:cTn id="20" dur="500" fill="hold"/>
                                        <p:tgtEl>
                                          <p:spTgt spid="20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163" y="240990"/>
            <a:ext cx="10360501" cy="883754"/>
          </a:xfrm>
        </p:spPr>
        <p:txBody>
          <a:bodyPr/>
          <a:lstStyle/>
          <a:p>
            <a:r>
              <a:rPr lang="en-US" dirty="0"/>
              <a:t>Loire valley : a wonderful region</a:t>
            </a:r>
          </a:p>
        </p:txBody>
      </p:sp>
      <p:sp>
        <p:nvSpPr>
          <p:cNvPr id="11" name="Content Placeholder 10">
            <a:extLst>
              <a:ext uri="{FF2B5EF4-FFF2-40B4-BE49-F238E27FC236}">
                <a16:creationId xmlns:a16="http://schemas.microsoft.com/office/drawing/2014/main" xmlns="" id="{7478E927-EA7C-4357-BC5D-F2952523D41E}"/>
              </a:ext>
            </a:extLst>
          </p:cNvPr>
          <p:cNvSpPr>
            <a:spLocks noGrp="1"/>
          </p:cNvSpPr>
          <p:nvPr>
            <p:ph idx="1"/>
          </p:nvPr>
        </p:nvSpPr>
        <p:spPr>
          <a:xfrm>
            <a:off x="621804" y="1412776"/>
            <a:ext cx="10360501" cy="5040560"/>
          </a:xfrm>
        </p:spPr>
        <p:txBody>
          <a:bodyPr>
            <a:normAutofit fontScale="77500" lnSpcReduction="20000"/>
          </a:bodyPr>
          <a:lstStyle/>
          <a:p>
            <a:r>
              <a:rPr lang="en-US" dirty="0"/>
              <a:t>The Loire Valley is the biggest area in France ever to be included in UNESCO’s world heritage list</a:t>
            </a:r>
          </a:p>
          <a:p>
            <a:r>
              <a:rPr lang="en-US" dirty="0"/>
              <a:t>Kings, artists and famous authors have fallen under the spell of the Loire and taken up residence on its banks in their droves</a:t>
            </a:r>
          </a:p>
          <a:p>
            <a:r>
              <a:rPr lang="en-US" dirty="0"/>
              <a:t>Celebrated by Rabelais, venerated by Gargantua, the cuisine of the Loire Valley region, and more precisely of Touraine and Berry, is an institution in itself</a:t>
            </a:r>
          </a:p>
          <a:p>
            <a:r>
              <a:rPr lang="en-US" dirty="0"/>
              <a:t>Loire à </a:t>
            </a:r>
            <a:r>
              <a:rPr lang="en-US" dirty="0" err="1"/>
              <a:t>Vélo</a:t>
            </a:r>
            <a:r>
              <a:rPr lang="en-US" dirty="0"/>
              <a:t> (Loire By Bicycle) consists of 800km of signposted and secure tracks, running from the village of </a:t>
            </a:r>
            <a:r>
              <a:rPr lang="en-US" dirty="0" err="1"/>
              <a:t>Cuffy</a:t>
            </a:r>
            <a:r>
              <a:rPr lang="en-US" dirty="0"/>
              <a:t> near Nevers, to St. </a:t>
            </a:r>
            <a:r>
              <a:rPr lang="en-US" dirty="0" err="1"/>
              <a:t>Brévin</a:t>
            </a:r>
            <a:r>
              <a:rPr lang="en-US" dirty="0"/>
              <a:t>-les-Pins on the edge of the Atlantic Ocean</a:t>
            </a:r>
          </a:p>
          <a:p>
            <a:r>
              <a:rPr lang="en-US" dirty="0"/>
              <a:t>There are no less than three natural parks : the </a:t>
            </a:r>
            <a:r>
              <a:rPr lang="en-US" dirty="0" err="1"/>
              <a:t>Brenne</a:t>
            </a:r>
            <a:r>
              <a:rPr lang="en-US" dirty="0"/>
              <a:t>, the Loire-Anjou-Touraine and the Perche, that are punctuated by rivers and rolling green valleys</a:t>
            </a:r>
          </a:p>
          <a:p>
            <a:r>
              <a:rPr lang="en-US" dirty="0"/>
              <a:t>The Loire Valley conjures up a dreamlike landscape of sumptuous chateaux and cathedrals along the Loire, a wild river which can also be explored by boat.</a:t>
            </a:r>
          </a:p>
        </p:txBody>
      </p:sp>
    </p:spTree>
    <p:extLst>
      <p:ext uri="{BB962C8B-B14F-4D97-AF65-F5344CB8AC3E}">
        <p14:creationId xmlns:p14="http://schemas.microsoft.com/office/powerpoint/2010/main" val="1567606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163" y="240990"/>
            <a:ext cx="10360501" cy="883754"/>
          </a:xfrm>
        </p:spPr>
        <p:txBody>
          <a:bodyPr/>
          <a:lstStyle/>
          <a:p>
            <a:r>
              <a:rPr lang="en-US" dirty="0"/>
              <a:t>Nantes : one of the favorite city in </a:t>
            </a:r>
            <a:r>
              <a:rPr lang="en-US" dirty="0" err="1"/>
              <a:t>france</a:t>
            </a:r>
            <a:endParaRPr lang="en-US" dirty="0"/>
          </a:p>
        </p:txBody>
      </p:sp>
      <p:sp>
        <p:nvSpPr>
          <p:cNvPr id="11" name="Content Placeholder 10">
            <a:extLst>
              <a:ext uri="{FF2B5EF4-FFF2-40B4-BE49-F238E27FC236}">
                <a16:creationId xmlns:a16="http://schemas.microsoft.com/office/drawing/2014/main" xmlns="" id="{7478E927-EA7C-4357-BC5D-F2952523D41E}"/>
              </a:ext>
            </a:extLst>
          </p:cNvPr>
          <p:cNvSpPr>
            <a:spLocks noGrp="1"/>
          </p:cNvSpPr>
          <p:nvPr>
            <p:ph idx="1"/>
          </p:nvPr>
        </p:nvSpPr>
        <p:spPr>
          <a:xfrm>
            <a:off x="621804" y="1412776"/>
            <a:ext cx="10652860" cy="1296144"/>
          </a:xfrm>
        </p:spPr>
        <p:txBody>
          <a:bodyPr>
            <a:normAutofit fontScale="92500" lnSpcReduction="20000"/>
          </a:bodyPr>
          <a:lstStyle/>
          <a:p>
            <a:r>
              <a:rPr lang="en-US" dirty="0"/>
              <a:t>Nantes is situated at the head of the estuary of the Loire River, where it is joined by the </a:t>
            </a:r>
            <a:r>
              <a:rPr lang="en-US" dirty="0" err="1"/>
              <a:t>Erdre</a:t>
            </a:r>
            <a:r>
              <a:rPr lang="en-US" dirty="0"/>
              <a:t> and the </a:t>
            </a:r>
            <a:r>
              <a:rPr lang="en-US" dirty="0" err="1"/>
              <a:t>Sèvre</a:t>
            </a:r>
            <a:r>
              <a:rPr lang="en-US" dirty="0"/>
              <a:t> rivers, 35 miles (56 km) from the sea and southwest of Paris. It is one of the French towns that has changed the most in the 20th and 21st centuries</a:t>
            </a:r>
          </a:p>
        </p:txBody>
      </p:sp>
      <p:sp>
        <p:nvSpPr>
          <p:cNvPr id="4" name="Content Placeholder 10">
            <a:extLst>
              <a:ext uri="{FF2B5EF4-FFF2-40B4-BE49-F238E27FC236}">
                <a16:creationId xmlns:a16="http://schemas.microsoft.com/office/drawing/2014/main" xmlns="" id="{02E49528-9994-4AA8-921B-49D2F3DE70DA}"/>
              </a:ext>
            </a:extLst>
          </p:cNvPr>
          <p:cNvSpPr txBox="1">
            <a:spLocks/>
          </p:cNvSpPr>
          <p:nvPr/>
        </p:nvSpPr>
        <p:spPr>
          <a:xfrm>
            <a:off x="621802" y="2595326"/>
            <a:ext cx="10360501" cy="883754"/>
          </a:xfrm>
          <a:prstGeom prst="rect">
            <a:avLst/>
          </a:prstGeom>
        </p:spPr>
        <p:txBody>
          <a:bodyPr vert="horz" lIns="121899" tIns="60949" rIns="121899" bIns="60949" rtlCol="0">
            <a:normAutofit/>
          </a:bodyPr>
          <a:lst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a:lstStyle>
          <a:p>
            <a:r>
              <a:rPr lang="en-US" sz="2600" dirty="0"/>
              <a:t>10 years ago, Nantes was the favorite city for French people, now it is the second one after Bordeaux</a:t>
            </a:r>
          </a:p>
        </p:txBody>
      </p:sp>
      <p:sp>
        <p:nvSpPr>
          <p:cNvPr id="5" name="Content Placeholder 10">
            <a:extLst>
              <a:ext uri="{FF2B5EF4-FFF2-40B4-BE49-F238E27FC236}">
                <a16:creationId xmlns:a16="http://schemas.microsoft.com/office/drawing/2014/main" xmlns="" id="{2300E2E0-E597-447A-814F-365F9880C050}"/>
              </a:ext>
            </a:extLst>
          </p:cNvPr>
          <p:cNvSpPr txBox="1">
            <a:spLocks/>
          </p:cNvSpPr>
          <p:nvPr/>
        </p:nvSpPr>
        <p:spPr>
          <a:xfrm>
            <a:off x="609790" y="3505209"/>
            <a:ext cx="10360501" cy="1738022"/>
          </a:xfrm>
          <a:prstGeom prst="rect">
            <a:avLst/>
          </a:prstGeom>
        </p:spPr>
        <p:txBody>
          <a:bodyPr vert="horz" lIns="121899" tIns="60949" rIns="121899" bIns="60949" rtlCol="0">
            <a:normAutofit fontScale="92500" lnSpcReduction="10000"/>
          </a:bodyPr>
          <a:lst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a:lstStyle>
          <a:p>
            <a:r>
              <a:rPr lang="en-US" dirty="0"/>
              <a:t>Greatly modified by an urban renewal plan that was adopted in 1920, Nantes was further altered and extended after having been partly destroyed in World War II. In the 1960s Nantes was designated as one of the eight provincial counterweights to reduce the dominance of Paris on French national life</a:t>
            </a:r>
          </a:p>
        </p:txBody>
      </p:sp>
      <p:sp>
        <p:nvSpPr>
          <p:cNvPr id="6" name="Content Placeholder 10">
            <a:extLst>
              <a:ext uri="{FF2B5EF4-FFF2-40B4-BE49-F238E27FC236}">
                <a16:creationId xmlns:a16="http://schemas.microsoft.com/office/drawing/2014/main" xmlns="" id="{F93A7D61-C201-42E4-9D14-B09EBACCCCBC}"/>
              </a:ext>
            </a:extLst>
          </p:cNvPr>
          <p:cNvSpPr txBox="1">
            <a:spLocks/>
          </p:cNvSpPr>
          <p:nvPr/>
        </p:nvSpPr>
        <p:spPr>
          <a:xfrm>
            <a:off x="621803" y="5132994"/>
            <a:ext cx="10360501" cy="1738022"/>
          </a:xfrm>
          <a:prstGeom prst="rect">
            <a:avLst/>
          </a:prstGeom>
        </p:spPr>
        <p:txBody>
          <a:bodyPr vert="horz" lIns="121899" tIns="60949" rIns="121899" bIns="60949" rtlCol="0">
            <a:normAutofit/>
          </a:bodyPr>
          <a:lst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a:lstStyle>
          <a:p>
            <a:endParaRPr lang="en-US" dirty="0"/>
          </a:p>
        </p:txBody>
      </p:sp>
      <p:sp>
        <p:nvSpPr>
          <p:cNvPr id="7" name="Content Placeholder 10">
            <a:extLst>
              <a:ext uri="{FF2B5EF4-FFF2-40B4-BE49-F238E27FC236}">
                <a16:creationId xmlns:a16="http://schemas.microsoft.com/office/drawing/2014/main" xmlns="" id="{12FEE38B-DC8B-473C-8FA2-146A6F96ACB3}"/>
              </a:ext>
            </a:extLst>
          </p:cNvPr>
          <p:cNvSpPr txBox="1">
            <a:spLocks/>
          </p:cNvSpPr>
          <p:nvPr/>
        </p:nvSpPr>
        <p:spPr>
          <a:xfrm>
            <a:off x="597777" y="5243231"/>
            <a:ext cx="10360501" cy="1738022"/>
          </a:xfrm>
          <a:prstGeom prst="rect">
            <a:avLst/>
          </a:prstGeom>
        </p:spPr>
        <p:txBody>
          <a:bodyPr vert="horz" lIns="121899" tIns="60949" rIns="121899" bIns="60949" rtlCol="0">
            <a:normAutofit/>
          </a:bodyPr>
          <a:lst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a:lstStyle>
          <a:p>
            <a:r>
              <a:rPr lang="en-US" sz="2600" dirty="0"/>
              <a:t>A large scientific park, created in 1987, was designed to foster the new modern activities. Nantes is also a major business center and is the home of many regional headquarters of both industrial and services firms</a:t>
            </a:r>
          </a:p>
        </p:txBody>
      </p:sp>
    </p:spTree>
    <p:extLst>
      <p:ext uri="{BB962C8B-B14F-4D97-AF65-F5344CB8AC3E}">
        <p14:creationId xmlns:p14="http://schemas.microsoft.com/office/powerpoint/2010/main" val="4056034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4" grpId="0"/>
      <p:bldP spid="5"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1115" y="135828"/>
            <a:ext cx="10360501" cy="883754"/>
          </a:xfrm>
        </p:spPr>
        <p:txBody>
          <a:bodyPr/>
          <a:lstStyle/>
          <a:p>
            <a:r>
              <a:rPr lang="en-US" dirty="0"/>
              <a:t>Loire valley : castles everywhere !!</a:t>
            </a:r>
          </a:p>
        </p:txBody>
      </p:sp>
      <p:sp>
        <p:nvSpPr>
          <p:cNvPr id="11" name="Content Placeholder 10">
            <a:extLst>
              <a:ext uri="{FF2B5EF4-FFF2-40B4-BE49-F238E27FC236}">
                <a16:creationId xmlns:a16="http://schemas.microsoft.com/office/drawing/2014/main" xmlns="" id="{7478E927-EA7C-4357-BC5D-F2952523D41E}"/>
              </a:ext>
            </a:extLst>
          </p:cNvPr>
          <p:cNvSpPr>
            <a:spLocks noGrp="1"/>
          </p:cNvSpPr>
          <p:nvPr>
            <p:ph idx="1"/>
          </p:nvPr>
        </p:nvSpPr>
        <p:spPr>
          <a:xfrm>
            <a:off x="451596" y="1234981"/>
            <a:ext cx="11115424" cy="1296144"/>
          </a:xfrm>
        </p:spPr>
        <p:txBody>
          <a:bodyPr>
            <a:normAutofit/>
          </a:bodyPr>
          <a:lstStyle/>
          <a:p>
            <a:r>
              <a:rPr lang="en-US" sz="2000" dirty="0"/>
              <a:t>The Château de Chambord, in Chambord, Loir-et-Cher, France, is one of the most recognizable châteaux in the world because of its very distinctive French Renaissance architecture which blends traditional French medieval forms with classical Renaissance structures. The building, which was never completed, was constructed by Francis I</a:t>
            </a:r>
          </a:p>
        </p:txBody>
      </p:sp>
      <p:sp>
        <p:nvSpPr>
          <p:cNvPr id="4" name="Content Placeholder 10">
            <a:extLst>
              <a:ext uri="{FF2B5EF4-FFF2-40B4-BE49-F238E27FC236}">
                <a16:creationId xmlns:a16="http://schemas.microsoft.com/office/drawing/2014/main" xmlns="" id="{02E49528-9994-4AA8-921B-49D2F3DE70DA}"/>
              </a:ext>
            </a:extLst>
          </p:cNvPr>
          <p:cNvSpPr txBox="1">
            <a:spLocks/>
          </p:cNvSpPr>
          <p:nvPr/>
        </p:nvSpPr>
        <p:spPr>
          <a:xfrm>
            <a:off x="451596" y="2383630"/>
            <a:ext cx="11619480" cy="883754"/>
          </a:xfrm>
          <a:prstGeom prst="rect">
            <a:avLst/>
          </a:prstGeom>
        </p:spPr>
        <p:txBody>
          <a:bodyPr vert="horz" lIns="121899" tIns="60949" rIns="121899" bIns="60949" rtlCol="0">
            <a:noAutofit/>
          </a:bodyPr>
          <a:lst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a:lstStyle>
          <a:p>
            <a:r>
              <a:rPr lang="en-US" sz="2000" dirty="0"/>
              <a:t>The Château de </a:t>
            </a:r>
            <a:r>
              <a:rPr lang="en-US" sz="2000" dirty="0" err="1"/>
              <a:t>Chenonceau</a:t>
            </a:r>
            <a:r>
              <a:rPr lang="en-US" sz="2000" dirty="0"/>
              <a:t> is a French château spanning the River Cher, near the small village of </a:t>
            </a:r>
            <a:r>
              <a:rPr lang="en-US" sz="2000" dirty="0" err="1"/>
              <a:t>Chenonceaux</a:t>
            </a:r>
            <a:r>
              <a:rPr lang="en-US" sz="2000" dirty="0"/>
              <a:t> in the Indre-et-Loire </a:t>
            </a:r>
            <a:r>
              <a:rPr lang="en-US" sz="2000" dirty="0" err="1"/>
              <a:t>département</a:t>
            </a:r>
            <a:r>
              <a:rPr lang="en-US" sz="2000" dirty="0"/>
              <a:t> of the Loire Valley in France. It is one of the best-known châteaux of the Loire valley, The estate of </a:t>
            </a:r>
            <a:r>
              <a:rPr lang="en-US" sz="2000" dirty="0" err="1"/>
              <a:t>Chenonceau</a:t>
            </a:r>
            <a:r>
              <a:rPr lang="en-US" sz="2000" dirty="0"/>
              <a:t> is first mentioned in writing in the 11th century. The current château was built in 1514–1522 on the foundations of an old mill and was later extended to span the river</a:t>
            </a:r>
          </a:p>
        </p:txBody>
      </p:sp>
      <p:sp>
        <p:nvSpPr>
          <p:cNvPr id="5" name="Content Placeholder 10">
            <a:extLst>
              <a:ext uri="{FF2B5EF4-FFF2-40B4-BE49-F238E27FC236}">
                <a16:creationId xmlns:a16="http://schemas.microsoft.com/office/drawing/2014/main" xmlns="" id="{2300E2E0-E597-447A-814F-365F9880C050}"/>
              </a:ext>
            </a:extLst>
          </p:cNvPr>
          <p:cNvSpPr txBox="1">
            <a:spLocks/>
          </p:cNvSpPr>
          <p:nvPr/>
        </p:nvSpPr>
        <p:spPr>
          <a:xfrm>
            <a:off x="451596" y="3884997"/>
            <a:ext cx="11719261" cy="1738022"/>
          </a:xfrm>
          <a:prstGeom prst="rect">
            <a:avLst/>
          </a:prstGeom>
        </p:spPr>
        <p:txBody>
          <a:bodyPr vert="horz" lIns="121899" tIns="60949" rIns="121899" bIns="60949" rtlCol="0">
            <a:normAutofit/>
          </a:bodyPr>
          <a:lst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a:lstStyle>
          <a:p>
            <a:r>
              <a:rPr lang="en-US" sz="2000" dirty="0"/>
              <a:t>The Royal Château de Blois is located in the city center of Blois at the Loir-et-Cher department in the Loire Valley. The residence of several French kings, it is also the place where Joan of Arc went in 1429 to be blessed by the Archbishop of Reims before departing with her army to drive the English from Orléans.  There are four architectural styles represented at the Chateau of Blois</a:t>
            </a:r>
          </a:p>
        </p:txBody>
      </p:sp>
      <p:sp>
        <p:nvSpPr>
          <p:cNvPr id="6" name="Content Placeholder 10">
            <a:extLst>
              <a:ext uri="{FF2B5EF4-FFF2-40B4-BE49-F238E27FC236}">
                <a16:creationId xmlns:a16="http://schemas.microsoft.com/office/drawing/2014/main" xmlns="" id="{F93A7D61-C201-42E4-9D14-B09EBACCCCBC}"/>
              </a:ext>
            </a:extLst>
          </p:cNvPr>
          <p:cNvSpPr txBox="1">
            <a:spLocks/>
          </p:cNvSpPr>
          <p:nvPr/>
        </p:nvSpPr>
        <p:spPr>
          <a:xfrm>
            <a:off x="621803" y="5132994"/>
            <a:ext cx="10360501" cy="1738022"/>
          </a:xfrm>
          <a:prstGeom prst="rect">
            <a:avLst/>
          </a:prstGeom>
        </p:spPr>
        <p:txBody>
          <a:bodyPr vert="horz" lIns="121899" tIns="60949" rIns="121899" bIns="60949" rtlCol="0">
            <a:normAutofit/>
          </a:bodyPr>
          <a:lst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a:lstStyle>
          <a:p>
            <a:endParaRPr lang="en-US" dirty="0"/>
          </a:p>
        </p:txBody>
      </p:sp>
      <p:sp>
        <p:nvSpPr>
          <p:cNvPr id="7" name="Content Placeholder 10">
            <a:extLst>
              <a:ext uri="{FF2B5EF4-FFF2-40B4-BE49-F238E27FC236}">
                <a16:creationId xmlns:a16="http://schemas.microsoft.com/office/drawing/2014/main" xmlns="" id="{12FEE38B-DC8B-473C-8FA2-146A6F96ACB3}"/>
              </a:ext>
            </a:extLst>
          </p:cNvPr>
          <p:cNvSpPr txBox="1">
            <a:spLocks/>
          </p:cNvSpPr>
          <p:nvPr/>
        </p:nvSpPr>
        <p:spPr>
          <a:xfrm>
            <a:off x="469564" y="5199549"/>
            <a:ext cx="11719261" cy="1738022"/>
          </a:xfrm>
          <a:prstGeom prst="rect">
            <a:avLst/>
          </a:prstGeom>
        </p:spPr>
        <p:txBody>
          <a:bodyPr vert="horz" lIns="121899" tIns="60949" rIns="121899" bIns="60949" rtlCol="0">
            <a:normAutofit/>
          </a:bodyPr>
          <a:lst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a:lstStyle>
          <a:p>
            <a:r>
              <a:rPr lang="en-US" sz="2000" dirty="0"/>
              <a:t>The Château d'Amboise is located in the Indre-et-Loire </a:t>
            </a:r>
            <a:r>
              <a:rPr lang="en-US" sz="2000" dirty="0" err="1"/>
              <a:t>département</a:t>
            </a:r>
            <a:r>
              <a:rPr lang="en-US" sz="2000" dirty="0"/>
              <a:t> of the Loire Valley in France. Confiscated by the monarchy in the 15th century, it became a </a:t>
            </a:r>
            <a:r>
              <a:rPr lang="en-US" sz="2000" dirty="0" err="1"/>
              <a:t>favoured</a:t>
            </a:r>
            <a:r>
              <a:rPr lang="en-US" sz="2000" dirty="0"/>
              <a:t> royal residence and was extensively rebuilt. King Charles VIII died at the château in 1498 after hitting his head on a door lintel.. It has been </a:t>
            </a:r>
            <a:r>
              <a:rPr lang="en-US" sz="2000" dirty="0" err="1"/>
              <a:t>recognised</a:t>
            </a:r>
            <a:r>
              <a:rPr lang="en-US" sz="2000" dirty="0"/>
              <a:t> as a monument </a:t>
            </a:r>
            <a:r>
              <a:rPr lang="en-US" sz="2000" dirty="0" err="1"/>
              <a:t>historique</a:t>
            </a:r>
            <a:r>
              <a:rPr lang="en-US" sz="2000" dirty="0"/>
              <a:t> by the French Ministry of Culture since 1840. The Château d'Amboise is situated at an elevation of 81 meters</a:t>
            </a:r>
          </a:p>
        </p:txBody>
      </p:sp>
    </p:spTree>
    <p:extLst>
      <p:ext uri="{BB962C8B-B14F-4D97-AF65-F5344CB8AC3E}">
        <p14:creationId xmlns:p14="http://schemas.microsoft.com/office/powerpoint/2010/main" val="341082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4" grpId="0"/>
      <p:bldP spid="5"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hâteau de Chambord - Wikipedia">
            <a:extLst>
              <a:ext uri="{FF2B5EF4-FFF2-40B4-BE49-F238E27FC236}">
                <a16:creationId xmlns:a16="http://schemas.microsoft.com/office/drawing/2014/main" xmlns="" id="{0010B3E1-A0B2-473C-A29E-67CB90632A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7868" y="103545"/>
            <a:ext cx="9190347" cy="6650909"/>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Visite en image du château de Chambord - YouTube">
            <a:extLst>
              <a:ext uri="{FF2B5EF4-FFF2-40B4-BE49-F238E27FC236}">
                <a16:creationId xmlns:a16="http://schemas.microsoft.com/office/drawing/2014/main" xmlns="" id="{65958EC1-C768-4FDC-A157-0A14D2BECF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41" y="-13862"/>
            <a:ext cx="12032213" cy="6768316"/>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Comment visiter Chambord - Châteaux de la Loire">
            <a:extLst>
              <a:ext uri="{FF2B5EF4-FFF2-40B4-BE49-F238E27FC236}">
                <a16:creationId xmlns:a16="http://schemas.microsoft.com/office/drawing/2014/main" xmlns="" id="{CA5CF878-1E74-4F56-A85B-22D881461A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41" y="88579"/>
            <a:ext cx="12053996" cy="6508774"/>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Architecture : les secrets du château de Chambord dévoilés">
            <a:extLst>
              <a:ext uri="{FF2B5EF4-FFF2-40B4-BE49-F238E27FC236}">
                <a16:creationId xmlns:a16="http://schemas.microsoft.com/office/drawing/2014/main" xmlns="" id="{C65E5790-9C0F-44B7-9E0F-D6E4DAC698A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53" y="178655"/>
            <a:ext cx="12148731" cy="6137979"/>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Chambord Castle &amp; Domain (Official)">
            <a:extLst>
              <a:ext uri="{FF2B5EF4-FFF2-40B4-BE49-F238E27FC236}">
                <a16:creationId xmlns:a16="http://schemas.microsoft.com/office/drawing/2014/main" xmlns="" id="{7D480C3F-ED10-4137-A695-A426BD12CE6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913" y="0"/>
            <a:ext cx="12068123" cy="6788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3396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additive="base">
                                        <p:cTn id="7" dur="500" fill="hold"/>
                                        <p:tgtEl>
                                          <p:spTgt spid="4098"/>
                                        </p:tgtEl>
                                        <p:attrNameLst>
                                          <p:attrName>ppt_x</p:attrName>
                                        </p:attrNameLst>
                                      </p:cBhvr>
                                      <p:tavLst>
                                        <p:tav tm="0">
                                          <p:val>
                                            <p:strVal val="#ppt_x"/>
                                          </p:val>
                                        </p:tav>
                                        <p:tav tm="100000">
                                          <p:val>
                                            <p:strVal val="#ppt_x"/>
                                          </p:val>
                                        </p:tav>
                                      </p:tavLst>
                                    </p:anim>
                                    <p:anim calcmode="lin" valueType="num">
                                      <p:cBhvr additive="base">
                                        <p:cTn id="8"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100"/>
                                        </p:tgtEl>
                                        <p:attrNameLst>
                                          <p:attrName>style.visibility</p:attrName>
                                        </p:attrNameLst>
                                      </p:cBhvr>
                                      <p:to>
                                        <p:strVal val="visible"/>
                                      </p:to>
                                    </p:set>
                                    <p:anim calcmode="lin" valueType="num">
                                      <p:cBhvr additive="base">
                                        <p:cTn id="13" dur="500" fill="hold"/>
                                        <p:tgtEl>
                                          <p:spTgt spid="4100"/>
                                        </p:tgtEl>
                                        <p:attrNameLst>
                                          <p:attrName>ppt_x</p:attrName>
                                        </p:attrNameLst>
                                      </p:cBhvr>
                                      <p:tavLst>
                                        <p:tav tm="0">
                                          <p:val>
                                            <p:strVal val="#ppt_x"/>
                                          </p:val>
                                        </p:tav>
                                        <p:tav tm="100000">
                                          <p:val>
                                            <p:strVal val="#ppt_x"/>
                                          </p:val>
                                        </p:tav>
                                      </p:tavLst>
                                    </p:anim>
                                    <p:anim calcmode="lin" valueType="num">
                                      <p:cBhvr additive="base">
                                        <p:cTn id="14" dur="500" fill="hold"/>
                                        <p:tgtEl>
                                          <p:spTgt spid="410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102"/>
                                        </p:tgtEl>
                                        <p:attrNameLst>
                                          <p:attrName>style.visibility</p:attrName>
                                        </p:attrNameLst>
                                      </p:cBhvr>
                                      <p:to>
                                        <p:strVal val="visible"/>
                                      </p:to>
                                    </p:set>
                                    <p:anim calcmode="lin" valueType="num">
                                      <p:cBhvr additive="base">
                                        <p:cTn id="19" dur="500" fill="hold"/>
                                        <p:tgtEl>
                                          <p:spTgt spid="4102"/>
                                        </p:tgtEl>
                                        <p:attrNameLst>
                                          <p:attrName>ppt_x</p:attrName>
                                        </p:attrNameLst>
                                      </p:cBhvr>
                                      <p:tavLst>
                                        <p:tav tm="0">
                                          <p:val>
                                            <p:strVal val="#ppt_x"/>
                                          </p:val>
                                        </p:tav>
                                        <p:tav tm="100000">
                                          <p:val>
                                            <p:strVal val="#ppt_x"/>
                                          </p:val>
                                        </p:tav>
                                      </p:tavLst>
                                    </p:anim>
                                    <p:anim calcmode="lin" valueType="num">
                                      <p:cBhvr additive="base">
                                        <p:cTn id="20" dur="500" fill="hold"/>
                                        <p:tgtEl>
                                          <p:spTgt spid="410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104"/>
                                        </p:tgtEl>
                                        <p:attrNameLst>
                                          <p:attrName>style.visibility</p:attrName>
                                        </p:attrNameLst>
                                      </p:cBhvr>
                                      <p:to>
                                        <p:strVal val="visible"/>
                                      </p:to>
                                    </p:set>
                                    <p:anim calcmode="lin" valueType="num">
                                      <p:cBhvr additive="base">
                                        <p:cTn id="25" dur="500" fill="hold"/>
                                        <p:tgtEl>
                                          <p:spTgt spid="4104"/>
                                        </p:tgtEl>
                                        <p:attrNameLst>
                                          <p:attrName>ppt_x</p:attrName>
                                        </p:attrNameLst>
                                      </p:cBhvr>
                                      <p:tavLst>
                                        <p:tav tm="0">
                                          <p:val>
                                            <p:strVal val="#ppt_x"/>
                                          </p:val>
                                        </p:tav>
                                        <p:tav tm="100000">
                                          <p:val>
                                            <p:strVal val="#ppt_x"/>
                                          </p:val>
                                        </p:tav>
                                      </p:tavLst>
                                    </p:anim>
                                    <p:anim calcmode="lin" valueType="num">
                                      <p:cBhvr additive="base">
                                        <p:cTn id="26" dur="500" fill="hold"/>
                                        <p:tgtEl>
                                          <p:spTgt spid="410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106"/>
                                        </p:tgtEl>
                                        <p:attrNameLst>
                                          <p:attrName>style.visibility</p:attrName>
                                        </p:attrNameLst>
                                      </p:cBhvr>
                                      <p:to>
                                        <p:strVal val="visible"/>
                                      </p:to>
                                    </p:set>
                                    <p:anim calcmode="lin" valueType="num">
                                      <p:cBhvr additive="base">
                                        <p:cTn id="31" dur="500" fill="hold"/>
                                        <p:tgtEl>
                                          <p:spTgt spid="4106"/>
                                        </p:tgtEl>
                                        <p:attrNameLst>
                                          <p:attrName>ppt_x</p:attrName>
                                        </p:attrNameLst>
                                      </p:cBhvr>
                                      <p:tavLst>
                                        <p:tav tm="0">
                                          <p:val>
                                            <p:strVal val="#ppt_x"/>
                                          </p:val>
                                        </p:tav>
                                        <p:tav tm="100000">
                                          <p:val>
                                            <p:strVal val="#ppt_x"/>
                                          </p:val>
                                        </p:tav>
                                      </p:tavLst>
                                    </p:anim>
                                    <p:anim calcmode="lin" valueType="num">
                                      <p:cBhvr additive="base">
                                        <p:cTn id="32" dur="500" fill="hold"/>
                                        <p:tgtEl>
                                          <p:spTgt spid="410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Un arbre chute au château de Chenonceau : deux personnes blessées">
            <a:extLst>
              <a:ext uri="{FF2B5EF4-FFF2-40B4-BE49-F238E27FC236}">
                <a16:creationId xmlns:a16="http://schemas.microsoft.com/office/drawing/2014/main" xmlns="" id="{6FE55EB4-85DB-4014-B0A7-BC500F9DAE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3" y="16852"/>
            <a:ext cx="12180972" cy="684284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Le château de Chenonceau | Blois Chambord Tourisme">
            <a:extLst>
              <a:ext uri="{FF2B5EF4-FFF2-40B4-BE49-F238E27FC236}">
                <a16:creationId xmlns:a16="http://schemas.microsoft.com/office/drawing/2014/main" xmlns="" id="{205EA976-B70F-416B-8B3A-B66003E960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87" y="462786"/>
            <a:ext cx="12074450" cy="5932428"/>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Château de Chenonceau, Horaires, Tarifs et Réservation">
            <a:extLst>
              <a:ext uri="{FF2B5EF4-FFF2-40B4-BE49-F238E27FC236}">
                <a16:creationId xmlns:a16="http://schemas.microsoft.com/office/drawing/2014/main" xmlns="" id="{829A2E7E-F384-4E84-8D09-BBD93445BE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13892" y="-9029"/>
            <a:ext cx="9133569" cy="6850177"/>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 Bienvenue sur le site du Château de Chenonceau">
            <a:extLst>
              <a:ext uri="{FF2B5EF4-FFF2-40B4-BE49-F238E27FC236}">
                <a16:creationId xmlns:a16="http://schemas.microsoft.com/office/drawing/2014/main" xmlns="" id="{263313F6-D071-43DC-A9C1-2192EFD426F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6852"/>
            <a:ext cx="12188825" cy="6824296"/>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Interesting facts about Chateau de Chenonceau | Just Fun Facts">
            <a:extLst>
              <a:ext uri="{FF2B5EF4-FFF2-40B4-BE49-F238E27FC236}">
                <a16:creationId xmlns:a16="http://schemas.microsoft.com/office/drawing/2014/main" xmlns="" id="{1E38B1F2-98FF-480A-B301-F69089C8AE7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6857" y="16852"/>
            <a:ext cx="10215110" cy="6823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7169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additive="base">
                                        <p:cTn id="7" dur="500" fill="hold"/>
                                        <p:tgtEl>
                                          <p:spTgt spid="5122"/>
                                        </p:tgtEl>
                                        <p:attrNameLst>
                                          <p:attrName>ppt_x</p:attrName>
                                        </p:attrNameLst>
                                      </p:cBhvr>
                                      <p:tavLst>
                                        <p:tav tm="0">
                                          <p:val>
                                            <p:strVal val="#ppt_x"/>
                                          </p:val>
                                        </p:tav>
                                        <p:tav tm="100000">
                                          <p:val>
                                            <p:strVal val="#ppt_x"/>
                                          </p:val>
                                        </p:tav>
                                      </p:tavLst>
                                    </p:anim>
                                    <p:anim calcmode="lin" valueType="num">
                                      <p:cBhvr additive="base">
                                        <p:cTn id="8" dur="500" fill="hold"/>
                                        <p:tgtEl>
                                          <p:spTgt spid="51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124"/>
                                        </p:tgtEl>
                                        <p:attrNameLst>
                                          <p:attrName>style.visibility</p:attrName>
                                        </p:attrNameLst>
                                      </p:cBhvr>
                                      <p:to>
                                        <p:strVal val="visible"/>
                                      </p:to>
                                    </p:set>
                                    <p:anim calcmode="lin" valueType="num">
                                      <p:cBhvr additive="base">
                                        <p:cTn id="13" dur="500" fill="hold"/>
                                        <p:tgtEl>
                                          <p:spTgt spid="5124"/>
                                        </p:tgtEl>
                                        <p:attrNameLst>
                                          <p:attrName>ppt_x</p:attrName>
                                        </p:attrNameLst>
                                      </p:cBhvr>
                                      <p:tavLst>
                                        <p:tav tm="0">
                                          <p:val>
                                            <p:strVal val="#ppt_x"/>
                                          </p:val>
                                        </p:tav>
                                        <p:tav tm="100000">
                                          <p:val>
                                            <p:strVal val="#ppt_x"/>
                                          </p:val>
                                        </p:tav>
                                      </p:tavLst>
                                    </p:anim>
                                    <p:anim calcmode="lin" valueType="num">
                                      <p:cBhvr additive="base">
                                        <p:cTn id="14" dur="500" fill="hold"/>
                                        <p:tgtEl>
                                          <p:spTgt spid="51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126"/>
                                        </p:tgtEl>
                                        <p:attrNameLst>
                                          <p:attrName>style.visibility</p:attrName>
                                        </p:attrNameLst>
                                      </p:cBhvr>
                                      <p:to>
                                        <p:strVal val="visible"/>
                                      </p:to>
                                    </p:set>
                                    <p:anim calcmode="lin" valueType="num">
                                      <p:cBhvr additive="base">
                                        <p:cTn id="19" dur="500" fill="hold"/>
                                        <p:tgtEl>
                                          <p:spTgt spid="5126"/>
                                        </p:tgtEl>
                                        <p:attrNameLst>
                                          <p:attrName>ppt_x</p:attrName>
                                        </p:attrNameLst>
                                      </p:cBhvr>
                                      <p:tavLst>
                                        <p:tav tm="0">
                                          <p:val>
                                            <p:strVal val="#ppt_x"/>
                                          </p:val>
                                        </p:tav>
                                        <p:tav tm="100000">
                                          <p:val>
                                            <p:strVal val="#ppt_x"/>
                                          </p:val>
                                        </p:tav>
                                      </p:tavLst>
                                    </p:anim>
                                    <p:anim calcmode="lin" valueType="num">
                                      <p:cBhvr additive="base">
                                        <p:cTn id="20" dur="500" fill="hold"/>
                                        <p:tgtEl>
                                          <p:spTgt spid="512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128"/>
                                        </p:tgtEl>
                                        <p:attrNameLst>
                                          <p:attrName>style.visibility</p:attrName>
                                        </p:attrNameLst>
                                      </p:cBhvr>
                                      <p:to>
                                        <p:strVal val="visible"/>
                                      </p:to>
                                    </p:set>
                                    <p:anim calcmode="lin" valueType="num">
                                      <p:cBhvr additive="base">
                                        <p:cTn id="25" dur="500" fill="hold"/>
                                        <p:tgtEl>
                                          <p:spTgt spid="5128"/>
                                        </p:tgtEl>
                                        <p:attrNameLst>
                                          <p:attrName>ppt_x</p:attrName>
                                        </p:attrNameLst>
                                      </p:cBhvr>
                                      <p:tavLst>
                                        <p:tav tm="0">
                                          <p:val>
                                            <p:strVal val="#ppt_x"/>
                                          </p:val>
                                        </p:tav>
                                        <p:tav tm="100000">
                                          <p:val>
                                            <p:strVal val="#ppt_x"/>
                                          </p:val>
                                        </p:tav>
                                      </p:tavLst>
                                    </p:anim>
                                    <p:anim calcmode="lin" valueType="num">
                                      <p:cBhvr additive="base">
                                        <p:cTn id="26" dur="500" fill="hold"/>
                                        <p:tgtEl>
                                          <p:spTgt spid="512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130"/>
                                        </p:tgtEl>
                                        <p:attrNameLst>
                                          <p:attrName>style.visibility</p:attrName>
                                        </p:attrNameLst>
                                      </p:cBhvr>
                                      <p:to>
                                        <p:strVal val="visible"/>
                                      </p:to>
                                    </p:set>
                                    <p:anim calcmode="lin" valueType="num">
                                      <p:cBhvr additive="base">
                                        <p:cTn id="31" dur="500" fill="hold"/>
                                        <p:tgtEl>
                                          <p:spTgt spid="5130"/>
                                        </p:tgtEl>
                                        <p:attrNameLst>
                                          <p:attrName>ppt_x</p:attrName>
                                        </p:attrNameLst>
                                      </p:cBhvr>
                                      <p:tavLst>
                                        <p:tav tm="0">
                                          <p:val>
                                            <p:strVal val="#ppt_x"/>
                                          </p:val>
                                        </p:tav>
                                        <p:tav tm="100000">
                                          <p:val>
                                            <p:strVal val="#ppt_x"/>
                                          </p:val>
                                        </p:tav>
                                      </p:tavLst>
                                    </p:anim>
                                    <p:anim calcmode="lin" valueType="num">
                                      <p:cBhvr additive="base">
                                        <p:cTn id="32" dur="500" fill="hold"/>
                                        <p:tgtEl>
                                          <p:spTgt spid="51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hâteau royal de Blois | Ville de Blois">
            <a:extLst>
              <a:ext uri="{FF2B5EF4-FFF2-40B4-BE49-F238E27FC236}">
                <a16:creationId xmlns:a16="http://schemas.microsoft.com/office/drawing/2014/main" xmlns="" id="{8DC22A6A-AB3F-4062-BC61-1CD11B168F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7738" y="0"/>
            <a:ext cx="1029176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Château royal de Blois | Ville de Blois">
            <a:extLst>
              <a:ext uri="{FF2B5EF4-FFF2-40B4-BE49-F238E27FC236}">
                <a16:creationId xmlns:a16="http://schemas.microsoft.com/office/drawing/2014/main" xmlns="" id="{0B824B1A-6E15-4CA9-86B0-8CFEF98881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0438" y="0"/>
            <a:ext cx="1027906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CHÂTEAU ROYAL DE BLOIS, Val de Loire, une balade en France">
            <a:extLst>
              <a:ext uri="{FF2B5EF4-FFF2-40B4-BE49-F238E27FC236}">
                <a16:creationId xmlns:a16="http://schemas.microsoft.com/office/drawing/2014/main" xmlns="" id="{68C2A609-F537-4AC4-A7C5-DC12DCCD13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38" y="0"/>
            <a:ext cx="1214755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Lunch and visit to the Royal Castle of Blois | Blois Chambord Tourism">
            <a:extLst>
              <a:ext uri="{FF2B5EF4-FFF2-40B4-BE49-F238E27FC236}">
                <a16:creationId xmlns:a16="http://schemas.microsoft.com/office/drawing/2014/main" xmlns="" id="{84ECF0EA-288E-4FC6-BD5D-2182850538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81" y="-1"/>
            <a:ext cx="12191998" cy="6857999"/>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Château Royal de Blois | Tours Val de Loire tourisme">
            <a:extLst>
              <a:ext uri="{FF2B5EF4-FFF2-40B4-BE49-F238E27FC236}">
                <a16:creationId xmlns:a16="http://schemas.microsoft.com/office/drawing/2014/main" xmlns="" id="{B8AABFF4-05F9-4106-BDB8-E662F97926F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37" y="-4853"/>
            <a:ext cx="12123250" cy="6859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6223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additive="base">
                                        <p:cTn id="7" dur="500" fill="hold"/>
                                        <p:tgtEl>
                                          <p:spTgt spid="6146"/>
                                        </p:tgtEl>
                                        <p:attrNameLst>
                                          <p:attrName>ppt_x</p:attrName>
                                        </p:attrNameLst>
                                      </p:cBhvr>
                                      <p:tavLst>
                                        <p:tav tm="0">
                                          <p:val>
                                            <p:strVal val="#ppt_x"/>
                                          </p:val>
                                        </p:tav>
                                        <p:tav tm="100000">
                                          <p:val>
                                            <p:strVal val="#ppt_x"/>
                                          </p:val>
                                        </p:tav>
                                      </p:tavLst>
                                    </p:anim>
                                    <p:anim calcmode="lin" valueType="num">
                                      <p:cBhvr additive="base">
                                        <p:cTn id="8" dur="500" fill="hold"/>
                                        <p:tgtEl>
                                          <p:spTgt spid="614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148"/>
                                        </p:tgtEl>
                                        <p:attrNameLst>
                                          <p:attrName>style.visibility</p:attrName>
                                        </p:attrNameLst>
                                      </p:cBhvr>
                                      <p:to>
                                        <p:strVal val="visible"/>
                                      </p:to>
                                    </p:set>
                                    <p:anim calcmode="lin" valueType="num">
                                      <p:cBhvr additive="base">
                                        <p:cTn id="13" dur="500" fill="hold"/>
                                        <p:tgtEl>
                                          <p:spTgt spid="6148"/>
                                        </p:tgtEl>
                                        <p:attrNameLst>
                                          <p:attrName>ppt_x</p:attrName>
                                        </p:attrNameLst>
                                      </p:cBhvr>
                                      <p:tavLst>
                                        <p:tav tm="0">
                                          <p:val>
                                            <p:strVal val="#ppt_x"/>
                                          </p:val>
                                        </p:tav>
                                        <p:tav tm="100000">
                                          <p:val>
                                            <p:strVal val="#ppt_x"/>
                                          </p:val>
                                        </p:tav>
                                      </p:tavLst>
                                    </p:anim>
                                    <p:anim calcmode="lin" valueType="num">
                                      <p:cBhvr additive="base">
                                        <p:cTn id="14" dur="500" fill="hold"/>
                                        <p:tgtEl>
                                          <p:spTgt spid="614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150"/>
                                        </p:tgtEl>
                                        <p:attrNameLst>
                                          <p:attrName>style.visibility</p:attrName>
                                        </p:attrNameLst>
                                      </p:cBhvr>
                                      <p:to>
                                        <p:strVal val="visible"/>
                                      </p:to>
                                    </p:set>
                                    <p:anim calcmode="lin" valueType="num">
                                      <p:cBhvr additive="base">
                                        <p:cTn id="19" dur="500" fill="hold"/>
                                        <p:tgtEl>
                                          <p:spTgt spid="6150"/>
                                        </p:tgtEl>
                                        <p:attrNameLst>
                                          <p:attrName>ppt_x</p:attrName>
                                        </p:attrNameLst>
                                      </p:cBhvr>
                                      <p:tavLst>
                                        <p:tav tm="0">
                                          <p:val>
                                            <p:strVal val="#ppt_x"/>
                                          </p:val>
                                        </p:tav>
                                        <p:tav tm="100000">
                                          <p:val>
                                            <p:strVal val="#ppt_x"/>
                                          </p:val>
                                        </p:tav>
                                      </p:tavLst>
                                    </p:anim>
                                    <p:anim calcmode="lin" valueType="num">
                                      <p:cBhvr additive="base">
                                        <p:cTn id="20" dur="500" fill="hold"/>
                                        <p:tgtEl>
                                          <p:spTgt spid="615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152"/>
                                        </p:tgtEl>
                                        <p:attrNameLst>
                                          <p:attrName>style.visibility</p:attrName>
                                        </p:attrNameLst>
                                      </p:cBhvr>
                                      <p:to>
                                        <p:strVal val="visible"/>
                                      </p:to>
                                    </p:set>
                                    <p:anim calcmode="lin" valueType="num">
                                      <p:cBhvr additive="base">
                                        <p:cTn id="25" dur="500" fill="hold"/>
                                        <p:tgtEl>
                                          <p:spTgt spid="6152"/>
                                        </p:tgtEl>
                                        <p:attrNameLst>
                                          <p:attrName>ppt_x</p:attrName>
                                        </p:attrNameLst>
                                      </p:cBhvr>
                                      <p:tavLst>
                                        <p:tav tm="0">
                                          <p:val>
                                            <p:strVal val="#ppt_x"/>
                                          </p:val>
                                        </p:tav>
                                        <p:tav tm="100000">
                                          <p:val>
                                            <p:strVal val="#ppt_x"/>
                                          </p:val>
                                        </p:tav>
                                      </p:tavLst>
                                    </p:anim>
                                    <p:anim calcmode="lin" valueType="num">
                                      <p:cBhvr additive="base">
                                        <p:cTn id="26" dur="500" fill="hold"/>
                                        <p:tgtEl>
                                          <p:spTgt spid="615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154"/>
                                        </p:tgtEl>
                                        <p:attrNameLst>
                                          <p:attrName>style.visibility</p:attrName>
                                        </p:attrNameLst>
                                      </p:cBhvr>
                                      <p:to>
                                        <p:strVal val="visible"/>
                                      </p:to>
                                    </p:set>
                                    <p:anim calcmode="lin" valueType="num">
                                      <p:cBhvr additive="base">
                                        <p:cTn id="31" dur="500" fill="hold"/>
                                        <p:tgtEl>
                                          <p:spTgt spid="6154"/>
                                        </p:tgtEl>
                                        <p:attrNameLst>
                                          <p:attrName>ppt_x</p:attrName>
                                        </p:attrNameLst>
                                      </p:cBhvr>
                                      <p:tavLst>
                                        <p:tav tm="0">
                                          <p:val>
                                            <p:strVal val="#ppt_x"/>
                                          </p:val>
                                        </p:tav>
                                        <p:tav tm="100000">
                                          <p:val>
                                            <p:strVal val="#ppt_x"/>
                                          </p:val>
                                        </p:tav>
                                      </p:tavLst>
                                    </p:anim>
                                    <p:anim calcmode="lin" valueType="num">
                                      <p:cBhvr additive="base">
                                        <p:cTn id="32" dur="500" fill="hold"/>
                                        <p:tgtEl>
                                          <p:spTgt spid="61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hâteau d'Amboise • A Royal Residence of the Kings of France for ...">
            <a:extLst>
              <a:ext uri="{FF2B5EF4-FFF2-40B4-BE49-F238E27FC236}">
                <a16:creationId xmlns:a16="http://schemas.microsoft.com/office/drawing/2014/main" xmlns="" id="{EDF2215D-1000-4F49-B301-920151BD10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88825" cy="6856413"/>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Château d'Amboise, Horaires, Tarif, Réservation Château Royal d ...">
            <a:extLst>
              <a:ext uri="{FF2B5EF4-FFF2-40B4-BE49-F238E27FC236}">
                <a16:creationId xmlns:a16="http://schemas.microsoft.com/office/drawing/2014/main" xmlns="" id="{FAB3E99E-69B4-4231-AD27-392F2AFC24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7868" y="25828"/>
            <a:ext cx="10153128" cy="6804756"/>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Du Château Royal d'Amboise : vue sur la ville et sur la Loire... - Le ...">
            <a:extLst>
              <a:ext uri="{FF2B5EF4-FFF2-40B4-BE49-F238E27FC236}">
                <a16:creationId xmlns:a16="http://schemas.microsoft.com/office/drawing/2014/main" xmlns="" id="{13F58074-9DE8-434E-BDE4-6F92A438BF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7828" y="0"/>
            <a:ext cx="1087320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9267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additive="base">
                                        <p:cTn id="7" dur="500" fill="hold"/>
                                        <p:tgtEl>
                                          <p:spTgt spid="7170"/>
                                        </p:tgtEl>
                                        <p:attrNameLst>
                                          <p:attrName>ppt_x</p:attrName>
                                        </p:attrNameLst>
                                      </p:cBhvr>
                                      <p:tavLst>
                                        <p:tav tm="0">
                                          <p:val>
                                            <p:strVal val="#ppt_x"/>
                                          </p:val>
                                        </p:tav>
                                        <p:tav tm="100000">
                                          <p:val>
                                            <p:strVal val="#ppt_x"/>
                                          </p:val>
                                        </p:tav>
                                      </p:tavLst>
                                    </p:anim>
                                    <p:anim calcmode="lin" valueType="num">
                                      <p:cBhvr additive="base">
                                        <p:cTn id="8" dur="500" fill="hold"/>
                                        <p:tgtEl>
                                          <p:spTgt spid="717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172"/>
                                        </p:tgtEl>
                                        <p:attrNameLst>
                                          <p:attrName>style.visibility</p:attrName>
                                        </p:attrNameLst>
                                      </p:cBhvr>
                                      <p:to>
                                        <p:strVal val="visible"/>
                                      </p:to>
                                    </p:set>
                                    <p:anim calcmode="lin" valueType="num">
                                      <p:cBhvr additive="base">
                                        <p:cTn id="13" dur="500" fill="hold"/>
                                        <p:tgtEl>
                                          <p:spTgt spid="7172"/>
                                        </p:tgtEl>
                                        <p:attrNameLst>
                                          <p:attrName>ppt_x</p:attrName>
                                        </p:attrNameLst>
                                      </p:cBhvr>
                                      <p:tavLst>
                                        <p:tav tm="0">
                                          <p:val>
                                            <p:strVal val="#ppt_x"/>
                                          </p:val>
                                        </p:tav>
                                        <p:tav tm="100000">
                                          <p:val>
                                            <p:strVal val="#ppt_x"/>
                                          </p:val>
                                        </p:tav>
                                      </p:tavLst>
                                    </p:anim>
                                    <p:anim calcmode="lin" valueType="num">
                                      <p:cBhvr additive="base">
                                        <p:cTn id="14" dur="500" fill="hold"/>
                                        <p:tgtEl>
                                          <p:spTgt spid="717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174"/>
                                        </p:tgtEl>
                                        <p:attrNameLst>
                                          <p:attrName>style.visibility</p:attrName>
                                        </p:attrNameLst>
                                      </p:cBhvr>
                                      <p:to>
                                        <p:strVal val="visible"/>
                                      </p:to>
                                    </p:set>
                                    <p:anim calcmode="lin" valueType="num">
                                      <p:cBhvr additive="base">
                                        <p:cTn id="19" dur="500" fill="hold"/>
                                        <p:tgtEl>
                                          <p:spTgt spid="7174"/>
                                        </p:tgtEl>
                                        <p:attrNameLst>
                                          <p:attrName>ppt_x</p:attrName>
                                        </p:attrNameLst>
                                      </p:cBhvr>
                                      <p:tavLst>
                                        <p:tav tm="0">
                                          <p:val>
                                            <p:strVal val="#ppt_x"/>
                                          </p:val>
                                        </p:tav>
                                        <p:tav tm="100000">
                                          <p:val>
                                            <p:strVal val="#ppt_x"/>
                                          </p:val>
                                        </p:tav>
                                      </p:tavLst>
                                    </p:anim>
                                    <p:anim calcmode="lin" valueType="num">
                                      <p:cBhvr additive="base">
                                        <p:cTn id="20" dur="500" fill="hold"/>
                                        <p:tgtEl>
                                          <p:spTgt spid="71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163" y="240990"/>
            <a:ext cx="10360501" cy="883754"/>
          </a:xfrm>
        </p:spPr>
        <p:txBody>
          <a:bodyPr/>
          <a:lstStyle/>
          <a:p>
            <a:r>
              <a:rPr lang="en-US" dirty="0"/>
              <a:t>Loire valley vineyard</a:t>
            </a:r>
          </a:p>
        </p:txBody>
      </p:sp>
      <p:sp>
        <p:nvSpPr>
          <p:cNvPr id="7" name="Content Placeholder 6">
            <a:extLst>
              <a:ext uri="{FF2B5EF4-FFF2-40B4-BE49-F238E27FC236}">
                <a16:creationId xmlns:a16="http://schemas.microsoft.com/office/drawing/2014/main" xmlns="" id="{2A5046B8-ECB7-427E-AE7D-394921A25658}"/>
              </a:ext>
            </a:extLst>
          </p:cNvPr>
          <p:cNvSpPr>
            <a:spLocks noGrp="1"/>
          </p:cNvSpPr>
          <p:nvPr>
            <p:ph idx="1"/>
          </p:nvPr>
        </p:nvSpPr>
        <p:spPr>
          <a:xfrm>
            <a:off x="765820" y="1412776"/>
            <a:ext cx="10360025" cy="5857992"/>
          </a:xfrm>
          <a:prstGeom prst="rect">
            <a:avLst/>
          </a:prstGeom>
        </p:spPr>
        <p:txBody>
          <a:bodyPr>
            <a:spAutoFit/>
          </a:bodyPr>
          <a:lstStyle/>
          <a:p>
            <a:pPr marL="0" indent="0" algn="ctr">
              <a:buNone/>
            </a:pPr>
            <a:r>
              <a:rPr lang="en-US" sz="2400" dirty="0">
                <a:latin typeface="pt serif"/>
              </a:rPr>
              <a:t>The Loire is one of France’s biggest wine regions, following the course of the Loire (France’s longest river, with a total length of 1,000 km) until it reaches the Atlantic Ocean, off the coast of Brittany. The Loire River is roughly in the </a:t>
            </a:r>
            <a:r>
              <a:rPr lang="en-US" sz="2400" dirty="0" err="1">
                <a:latin typeface="pt serif"/>
              </a:rPr>
              <a:t>centre</a:t>
            </a:r>
            <a:r>
              <a:rPr lang="en-US" sz="2400" dirty="0">
                <a:latin typeface="pt serif"/>
              </a:rPr>
              <a:t> of France and crosses major historical cities, including Orléans, Blois, Tours and Angers. 	</a:t>
            </a:r>
          </a:p>
          <a:p>
            <a:r>
              <a:rPr lang="en-US" dirty="0"/>
              <a:t>No. 1 Biggest producer of French AOC white wines </a:t>
            </a:r>
          </a:p>
          <a:p>
            <a:r>
              <a:rPr lang="en-US" dirty="0"/>
              <a:t>No. 1 Biggest AOC region for French sparkling wines (excluding Champagne) </a:t>
            </a:r>
          </a:p>
          <a:p>
            <a:r>
              <a:rPr lang="en-US" dirty="0"/>
              <a:t>No. 2 Second biggest producer of French AOC rosé wines </a:t>
            </a:r>
          </a:p>
          <a:p>
            <a:r>
              <a:rPr lang="en-US" dirty="0"/>
              <a:t>61 Appellations and Denominations </a:t>
            </a:r>
          </a:p>
          <a:p>
            <a:r>
              <a:rPr lang="en-US" dirty="0"/>
              <a:t>420 million bottles per year, 4,000 wineries, 160 trading companies, 15 cooperatives</a:t>
            </a:r>
            <a:r>
              <a:rPr lang="en-US" sz="2400" dirty="0"/>
              <a:t/>
            </a:r>
            <a:br>
              <a:rPr lang="en-US" sz="2400" dirty="0"/>
            </a:br>
            <a:endParaRPr lang="en-US" sz="2400" dirty="0"/>
          </a:p>
        </p:txBody>
      </p:sp>
    </p:spTree>
    <p:extLst>
      <p:ext uri="{BB962C8B-B14F-4D97-AF65-F5344CB8AC3E}">
        <p14:creationId xmlns:p14="http://schemas.microsoft.com/office/powerpoint/2010/main" val="1353569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161" y="80930"/>
            <a:ext cx="10360501" cy="683774"/>
          </a:xfrm>
        </p:spPr>
        <p:txBody>
          <a:bodyPr/>
          <a:lstStyle/>
          <a:p>
            <a:r>
              <a:rPr lang="en-US" dirty="0"/>
              <a:t>Loire valley vineyard</a:t>
            </a:r>
          </a:p>
        </p:txBody>
      </p:sp>
      <p:pic>
        <p:nvPicPr>
          <p:cNvPr id="8" name="Picture 7">
            <a:extLst>
              <a:ext uri="{FF2B5EF4-FFF2-40B4-BE49-F238E27FC236}">
                <a16:creationId xmlns:a16="http://schemas.microsoft.com/office/drawing/2014/main" xmlns="" id="{FB57E936-D36B-450C-A25B-7431477E26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438" y="772750"/>
            <a:ext cx="11741630" cy="6050366"/>
          </a:xfrm>
          <a:prstGeom prst="rect">
            <a:avLst/>
          </a:prstGeom>
        </p:spPr>
      </p:pic>
    </p:spTree>
    <p:extLst>
      <p:ext uri="{BB962C8B-B14F-4D97-AF65-F5344CB8AC3E}">
        <p14:creationId xmlns:p14="http://schemas.microsoft.com/office/powerpoint/2010/main" val="2969684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163" y="240990"/>
            <a:ext cx="10360501" cy="661826"/>
          </a:xfrm>
        </p:spPr>
        <p:txBody>
          <a:bodyPr/>
          <a:lstStyle/>
          <a:p>
            <a:r>
              <a:rPr lang="en-US" dirty="0"/>
              <a:t>Loire valley wines quick facts</a:t>
            </a:r>
          </a:p>
        </p:txBody>
      </p:sp>
      <p:sp>
        <p:nvSpPr>
          <p:cNvPr id="4" name="Content Placeholder 3">
            <a:extLst>
              <a:ext uri="{FF2B5EF4-FFF2-40B4-BE49-F238E27FC236}">
                <a16:creationId xmlns:a16="http://schemas.microsoft.com/office/drawing/2014/main" xmlns="" id="{879A7D3D-01CB-4CA0-9A27-34E71F8C594B}"/>
              </a:ext>
            </a:extLst>
          </p:cNvPr>
          <p:cNvSpPr>
            <a:spLocks noGrp="1"/>
          </p:cNvSpPr>
          <p:nvPr>
            <p:ph idx="1"/>
          </p:nvPr>
        </p:nvSpPr>
        <p:spPr>
          <a:xfrm>
            <a:off x="621804" y="1124744"/>
            <a:ext cx="10360501" cy="4896544"/>
          </a:xfrm>
        </p:spPr>
        <p:txBody>
          <a:bodyPr>
            <a:normAutofit fontScale="92500"/>
          </a:bodyPr>
          <a:lstStyle/>
          <a:p>
            <a:r>
              <a:rPr lang="en-US" dirty="0"/>
              <a:t>Almost half of the wines that come out of this region are white wines. Not into white wines? High-quality reds, whites, rosés and sparkling wines are also grown and produced here</a:t>
            </a:r>
          </a:p>
          <a:p>
            <a:r>
              <a:rPr lang="en-US" dirty="0"/>
              <a:t>If you like a variety of wines to choose from, dig into the 24 different grape varieties found in this region. The main red wine grapes are Pinot Noir and Cabernet Franc, while the majority of white wines are made from Chenin Blanc, Melon de Bourgogne and Sauvignon Blanc</a:t>
            </a:r>
          </a:p>
          <a:p>
            <a:r>
              <a:rPr lang="en-US" dirty="0"/>
              <a:t>Loire Valley wines tend to have a lower alcohol content than other wines. It’s the perfect wine to serve throughout a long dinner party so that guests can enjoy a glass or two (or 4 </a:t>
            </a:r>
            <a:r>
              <a:rPr lang="en-US" dirty="0">
                <a:sym typeface="Wingdings" panose="05000000000000000000" pitchFamily="2" charset="2"/>
              </a:rPr>
              <a:t>)</a:t>
            </a:r>
            <a:r>
              <a:rPr lang="en-US" dirty="0"/>
              <a:t> with all the different courses of a meal and not feel like they are over consuming</a:t>
            </a:r>
          </a:p>
        </p:txBody>
      </p:sp>
    </p:spTree>
    <p:extLst>
      <p:ext uri="{BB962C8B-B14F-4D97-AF65-F5344CB8AC3E}">
        <p14:creationId xmlns:p14="http://schemas.microsoft.com/office/powerpoint/2010/main" val="1446608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163" y="240990"/>
            <a:ext cx="10360501" cy="883754"/>
          </a:xfrm>
        </p:spPr>
        <p:txBody>
          <a:bodyPr/>
          <a:lstStyle/>
          <a:p>
            <a:pPr algn="ctr"/>
            <a:r>
              <a:rPr lang="en-US" dirty="0"/>
              <a:t>Loire VALLEY grapes</a:t>
            </a:r>
          </a:p>
        </p:txBody>
      </p:sp>
      <p:sp>
        <p:nvSpPr>
          <p:cNvPr id="3" name="TextBox 2">
            <a:extLst>
              <a:ext uri="{FF2B5EF4-FFF2-40B4-BE49-F238E27FC236}">
                <a16:creationId xmlns:a16="http://schemas.microsoft.com/office/drawing/2014/main" xmlns="" id="{19737FB1-C89D-4C1A-A11A-1F3B2CF4FA28}"/>
              </a:ext>
            </a:extLst>
          </p:cNvPr>
          <p:cNvSpPr txBox="1"/>
          <p:nvPr/>
        </p:nvSpPr>
        <p:spPr>
          <a:xfrm>
            <a:off x="930980" y="2685865"/>
            <a:ext cx="3168352" cy="480131"/>
          </a:xfrm>
          <a:prstGeom prst="rect">
            <a:avLst/>
          </a:prstGeom>
          <a:noFill/>
        </p:spPr>
        <p:txBody>
          <a:bodyPr wrap="square" rtlCol="0">
            <a:spAutoFit/>
          </a:bodyPr>
          <a:lstStyle/>
          <a:p>
            <a:pPr>
              <a:lnSpc>
                <a:spcPct val="90000"/>
              </a:lnSpc>
            </a:pPr>
            <a:r>
              <a:rPr lang="en-US" sz="2800" dirty="0"/>
              <a:t>White grapes</a:t>
            </a:r>
          </a:p>
        </p:txBody>
      </p:sp>
      <p:sp>
        <p:nvSpPr>
          <p:cNvPr id="8" name="TextBox 7">
            <a:extLst>
              <a:ext uri="{FF2B5EF4-FFF2-40B4-BE49-F238E27FC236}">
                <a16:creationId xmlns:a16="http://schemas.microsoft.com/office/drawing/2014/main" xmlns="" id="{5F2F7D73-F236-4037-BF5D-6400BCFB9CCE}"/>
              </a:ext>
            </a:extLst>
          </p:cNvPr>
          <p:cNvSpPr txBox="1"/>
          <p:nvPr/>
        </p:nvSpPr>
        <p:spPr>
          <a:xfrm>
            <a:off x="8164422" y="2685865"/>
            <a:ext cx="3168352" cy="480131"/>
          </a:xfrm>
          <a:prstGeom prst="rect">
            <a:avLst/>
          </a:prstGeom>
          <a:noFill/>
        </p:spPr>
        <p:txBody>
          <a:bodyPr wrap="square" rtlCol="0">
            <a:spAutoFit/>
          </a:bodyPr>
          <a:lstStyle/>
          <a:p>
            <a:pPr>
              <a:lnSpc>
                <a:spcPct val="90000"/>
              </a:lnSpc>
            </a:pPr>
            <a:r>
              <a:rPr lang="en-US" sz="2800" dirty="0"/>
              <a:t>Red grapes</a:t>
            </a:r>
          </a:p>
        </p:txBody>
      </p:sp>
      <p:sp>
        <p:nvSpPr>
          <p:cNvPr id="6" name="Oval 5">
            <a:extLst>
              <a:ext uri="{FF2B5EF4-FFF2-40B4-BE49-F238E27FC236}">
                <a16:creationId xmlns:a16="http://schemas.microsoft.com/office/drawing/2014/main" xmlns="" id="{09F03B0A-0FF0-411B-9165-3ED58B475495}"/>
              </a:ext>
            </a:extLst>
          </p:cNvPr>
          <p:cNvSpPr/>
          <p:nvPr/>
        </p:nvSpPr>
        <p:spPr>
          <a:xfrm>
            <a:off x="741695" y="3356423"/>
            <a:ext cx="2304256" cy="648072"/>
          </a:xfrm>
          <a:prstGeom prst="ellipse">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Sauvignon blanc</a:t>
            </a:r>
          </a:p>
        </p:txBody>
      </p:sp>
      <p:sp>
        <p:nvSpPr>
          <p:cNvPr id="9" name="Oval 8">
            <a:extLst>
              <a:ext uri="{FF2B5EF4-FFF2-40B4-BE49-F238E27FC236}">
                <a16:creationId xmlns:a16="http://schemas.microsoft.com/office/drawing/2014/main" xmlns="" id="{6D5439F4-C0E6-418C-8ED4-F1FE47BE0A04}"/>
              </a:ext>
            </a:extLst>
          </p:cNvPr>
          <p:cNvSpPr/>
          <p:nvPr/>
        </p:nvSpPr>
        <p:spPr>
          <a:xfrm>
            <a:off x="525671" y="4247883"/>
            <a:ext cx="2736304" cy="648072"/>
          </a:xfrm>
          <a:prstGeom prst="ellipse">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Chenin blanc</a:t>
            </a:r>
          </a:p>
        </p:txBody>
      </p:sp>
      <p:sp>
        <p:nvSpPr>
          <p:cNvPr id="10" name="Oval 9">
            <a:extLst>
              <a:ext uri="{FF2B5EF4-FFF2-40B4-BE49-F238E27FC236}">
                <a16:creationId xmlns:a16="http://schemas.microsoft.com/office/drawing/2014/main" xmlns="" id="{9FB23E82-940D-4E90-87FD-985D94650C6F}"/>
              </a:ext>
            </a:extLst>
          </p:cNvPr>
          <p:cNvSpPr/>
          <p:nvPr/>
        </p:nvSpPr>
        <p:spPr>
          <a:xfrm>
            <a:off x="502179" y="5130439"/>
            <a:ext cx="2736303" cy="648072"/>
          </a:xfrm>
          <a:prstGeom prst="ellipse">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Chardonnay</a:t>
            </a:r>
          </a:p>
        </p:txBody>
      </p:sp>
      <p:sp>
        <p:nvSpPr>
          <p:cNvPr id="11" name="Oval 10">
            <a:extLst>
              <a:ext uri="{FF2B5EF4-FFF2-40B4-BE49-F238E27FC236}">
                <a16:creationId xmlns:a16="http://schemas.microsoft.com/office/drawing/2014/main" xmlns="" id="{0541598A-EA6E-4ACC-88BA-3E3FAAB7333E}"/>
              </a:ext>
            </a:extLst>
          </p:cNvPr>
          <p:cNvSpPr/>
          <p:nvPr/>
        </p:nvSpPr>
        <p:spPr>
          <a:xfrm>
            <a:off x="665910" y="5968938"/>
            <a:ext cx="2304256" cy="648072"/>
          </a:xfrm>
          <a:prstGeom prst="ellipse">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Melon</a:t>
            </a:r>
          </a:p>
        </p:txBody>
      </p:sp>
      <p:sp>
        <p:nvSpPr>
          <p:cNvPr id="16" name="Oval 15">
            <a:extLst>
              <a:ext uri="{FF2B5EF4-FFF2-40B4-BE49-F238E27FC236}">
                <a16:creationId xmlns:a16="http://schemas.microsoft.com/office/drawing/2014/main" xmlns="" id="{C7556889-F09A-40ED-B0F7-B02E6FF5928C}"/>
              </a:ext>
            </a:extLst>
          </p:cNvPr>
          <p:cNvSpPr/>
          <p:nvPr/>
        </p:nvSpPr>
        <p:spPr>
          <a:xfrm>
            <a:off x="8266975" y="6125403"/>
            <a:ext cx="2304256" cy="648072"/>
          </a:xfrm>
          <a:prstGeom prst="ellipse">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Cot</a:t>
            </a:r>
          </a:p>
        </p:txBody>
      </p:sp>
      <p:sp>
        <p:nvSpPr>
          <p:cNvPr id="17" name="Oval 16">
            <a:extLst>
              <a:ext uri="{FF2B5EF4-FFF2-40B4-BE49-F238E27FC236}">
                <a16:creationId xmlns:a16="http://schemas.microsoft.com/office/drawing/2014/main" xmlns="" id="{441E45D5-1ECA-4268-A01B-614EE26782F0}"/>
              </a:ext>
            </a:extLst>
          </p:cNvPr>
          <p:cNvSpPr/>
          <p:nvPr/>
        </p:nvSpPr>
        <p:spPr>
          <a:xfrm>
            <a:off x="8050951" y="4054504"/>
            <a:ext cx="2736304" cy="648072"/>
          </a:xfrm>
          <a:prstGeom prst="ellipse">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Gamay</a:t>
            </a:r>
          </a:p>
        </p:txBody>
      </p:sp>
      <p:sp>
        <p:nvSpPr>
          <p:cNvPr id="18" name="Oval 17">
            <a:extLst>
              <a:ext uri="{FF2B5EF4-FFF2-40B4-BE49-F238E27FC236}">
                <a16:creationId xmlns:a16="http://schemas.microsoft.com/office/drawing/2014/main" xmlns="" id="{02C94B67-1044-4442-A401-05F6D94E858B}"/>
              </a:ext>
            </a:extLst>
          </p:cNvPr>
          <p:cNvSpPr/>
          <p:nvPr/>
        </p:nvSpPr>
        <p:spPr>
          <a:xfrm>
            <a:off x="8266975" y="5442816"/>
            <a:ext cx="2304256" cy="648072"/>
          </a:xfrm>
          <a:prstGeom prst="ellipse">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Pinot noir</a:t>
            </a:r>
          </a:p>
        </p:txBody>
      </p:sp>
      <p:sp>
        <p:nvSpPr>
          <p:cNvPr id="21" name="Oval 20">
            <a:extLst>
              <a:ext uri="{FF2B5EF4-FFF2-40B4-BE49-F238E27FC236}">
                <a16:creationId xmlns:a16="http://schemas.microsoft.com/office/drawing/2014/main" xmlns="" id="{5F5EC4AC-D134-4957-B99A-689C87E2D2DB}"/>
              </a:ext>
            </a:extLst>
          </p:cNvPr>
          <p:cNvSpPr/>
          <p:nvPr/>
        </p:nvSpPr>
        <p:spPr>
          <a:xfrm>
            <a:off x="8266975" y="4748660"/>
            <a:ext cx="2304256" cy="648072"/>
          </a:xfrm>
          <a:prstGeom prst="ellipse">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rgbClr val="FF0000"/>
                </a:solidFill>
              </a:rPr>
              <a:t>Grolleau</a:t>
            </a:r>
            <a:endParaRPr lang="en-US" dirty="0">
              <a:solidFill>
                <a:srgbClr val="FF0000"/>
              </a:solidFill>
            </a:endParaRPr>
          </a:p>
        </p:txBody>
      </p:sp>
      <p:sp>
        <p:nvSpPr>
          <p:cNvPr id="24" name="Oval 23">
            <a:extLst>
              <a:ext uri="{FF2B5EF4-FFF2-40B4-BE49-F238E27FC236}">
                <a16:creationId xmlns:a16="http://schemas.microsoft.com/office/drawing/2014/main" xmlns="" id="{5E7C7263-4E97-4BE6-BE14-663F4F12F65C}"/>
              </a:ext>
            </a:extLst>
          </p:cNvPr>
          <p:cNvSpPr/>
          <p:nvPr/>
        </p:nvSpPr>
        <p:spPr>
          <a:xfrm>
            <a:off x="7969018" y="3265843"/>
            <a:ext cx="3021937" cy="648072"/>
          </a:xfrm>
          <a:prstGeom prst="ellipse">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Cabernet franc</a:t>
            </a:r>
          </a:p>
        </p:txBody>
      </p:sp>
    </p:spTree>
    <p:extLst>
      <p:ext uri="{BB962C8B-B14F-4D97-AF65-F5344CB8AC3E}">
        <p14:creationId xmlns:p14="http://schemas.microsoft.com/office/powerpoint/2010/main" val="2669811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ppt_x"/>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500"/>
                                        <p:tgtEl>
                                          <p:spTgt spid="8"/>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additive="base">
                                        <p:cTn id="46" dur="500" fill="hold"/>
                                        <p:tgtEl>
                                          <p:spTgt spid="24"/>
                                        </p:tgtEl>
                                        <p:attrNameLst>
                                          <p:attrName>ppt_x</p:attrName>
                                        </p:attrNameLst>
                                      </p:cBhvr>
                                      <p:tavLst>
                                        <p:tav tm="0">
                                          <p:val>
                                            <p:strVal val="#ppt_x"/>
                                          </p:val>
                                        </p:tav>
                                        <p:tav tm="100000">
                                          <p:val>
                                            <p:strVal val="#ppt_x"/>
                                          </p:val>
                                        </p:tav>
                                      </p:tavLst>
                                    </p:anim>
                                    <p:anim calcmode="lin" valueType="num">
                                      <p:cBhvr additive="base">
                                        <p:cTn id="47"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additive="base">
                                        <p:cTn id="52" dur="500" fill="hold"/>
                                        <p:tgtEl>
                                          <p:spTgt spid="17"/>
                                        </p:tgtEl>
                                        <p:attrNameLst>
                                          <p:attrName>ppt_x</p:attrName>
                                        </p:attrNameLst>
                                      </p:cBhvr>
                                      <p:tavLst>
                                        <p:tav tm="0">
                                          <p:val>
                                            <p:strVal val="#ppt_x"/>
                                          </p:val>
                                        </p:tav>
                                        <p:tav tm="100000">
                                          <p:val>
                                            <p:strVal val="#ppt_x"/>
                                          </p:val>
                                        </p:tav>
                                      </p:tavLst>
                                    </p:anim>
                                    <p:anim calcmode="lin" valueType="num">
                                      <p:cBhvr additive="base">
                                        <p:cTn id="53"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additive="base">
                                        <p:cTn id="58" dur="500" fill="hold"/>
                                        <p:tgtEl>
                                          <p:spTgt spid="21"/>
                                        </p:tgtEl>
                                        <p:attrNameLst>
                                          <p:attrName>ppt_x</p:attrName>
                                        </p:attrNameLst>
                                      </p:cBhvr>
                                      <p:tavLst>
                                        <p:tav tm="0">
                                          <p:val>
                                            <p:strVal val="#ppt_x"/>
                                          </p:val>
                                        </p:tav>
                                        <p:tav tm="100000">
                                          <p:val>
                                            <p:strVal val="#ppt_x"/>
                                          </p:val>
                                        </p:tav>
                                      </p:tavLst>
                                    </p:anim>
                                    <p:anim calcmode="lin" valueType="num">
                                      <p:cBhvr additive="base">
                                        <p:cTn id="59"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500" fill="hold"/>
                                        <p:tgtEl>
                                          <p:spTgt spid="18"/>
                                        </p:tgtEl>
                                        <p:attrNameLst>
                                          <p:attrName>ppt_x</p:attrName>
                                        </p:attrNameLst>
                                      </p:cBhvr>
                                      <p:tavLst>
                                        <p:tav tm="0">
                                          <p:val>
                                            <p:strVal val="#ppt_x"/>
                                          </p:val>
                                        </p:tav>
                                        <p:tav tm="100000">
                                          <p:val>
                                            <p:strVal val="#ppt_x"/>
                                          </p:val>
                                        </p:tav>
                                      </p:tavLst>
                                    </p:anim>
                                    <p:anim calcmode="lin" valueType="num">
                                      <p:cBhvr additive="base">
                                        <p:cTn id="65"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grpId="0" nodeType="clickEffect">
                                  <p:stCondLst>
                                    <p:cond delay="0"/>
                                  </p:stCondLst>
                                  <p:childTnLst>
                                    <p:set>
                                      <p:cBhvr>
                                        <p:cTn id="69" dur="1" fill="hold">
                                          <p:stCondLst>
                                            <p:cond delay="0"/>
                                          </p:stCondLst>
                                        </p:cTn>
                                        <p:tgtEl>
                                          <p:spTgt spid="16"/>
                                        </p:tgtEl>
                                        <p:attrNameLst>
                                          <p:attrName>style.visibility</p:attrName>
                                        </p:attrNameLst>
                                      </p:cBhvr>
                                      <p:to>
                                        <p:strVal val="visible"/>
                                      </p:to>
                                    </p:set>
                                    <p:anim calcmode="lin" valueType="num">
                                      <p:cBhvr additive="base">
                                        <p:cTn id="70" dur="500" fill="hold"/>
                                        <p:tgtEl>
                                          <p:spTgt spid="16"/>
                                        </p:tgtEl>
                                        <p:attrNameLst>
                                          <p:attrName>ppt_x</p:attrName>
                                        </p:attrNameLst>
                                      </p:cBhvr>
                                      <p:tavLst>
                                        <p:tav tm="0">
                                          <p:val>
                                            <p:strVal val="#ppt_x"/>
                                          </p:val>
                                        </p:tav>
                                        <p:tav tm="100000">
                                          <p:val>
                                            <p:strVal val="#ppt_x"/>
                                          </p:val>
                                        </p:tav>
                                      </p:tavLst>
                                    </p:anim>
                                    <p:anim calcmode="lin" valueType="num">
                                      <p:cBhvr additive="base">
                                        <p:cTn id="71"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P spid="6" grpId="0" animBg="1"/>
      <p:bldP spid="9" grpId="0" animBg="1"/>
      <p:bldP spid="10" grpId="0" animBg="1"/>
      <p:bldP spid="11" grpId="0" animBg="1"/>
      <p:bldP spid="16" grpId="0" animBg="1"/>
      <p:bldP spid="17" grpId="0" animBg="1"/>
      <p:bldP spid="18" grpId="0" animBg="1"/>
      <p:bldP spid="21" grpId="0" animBg="1"/>
      <p:bldP spid="2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5590356" cy="1512168"/>
          </a:xfrm>
        </p:spPr>
        <p:txBody>
          <a:bodyPr>
            <a:normAutofit fontScale="90000"/>
          </a:bodyPr>
          <a:lstStyle/>
          <a:p>
            <a:r>
              <a:rPr lang="en-US" dirty="0"/>
              <a:t>first wine : Muscadet marc </a:t>
            </a:r>
            <a:r>
              <a:rPr lang="en-US" dirty="0" err="1"/>
              <a:t>dupas</a:t>
            </a:r>
            <a:r>
              <a:rPr lang="en-US" dirty="0"/>
              <a:t> les </a:t>
            </a:r>
            <a:r>
              <a:rPr lang="en-US" dirty="0" err="1"/>
              <a:t>parcelles</a:t>
            </a:r>
            <a:r>
              <a:rPr lang="en-US" dirty="0"/>
              <a:t> : PIERRE CHAINIER</a:t>
            </a:r>
          </a:p>
        </p:txBody>
      </p:sp>
      <p:sp>
        <p:nvSpPr>
          <p:cNvPr id="6" name="Content Placeholder 5">
            <a:extLst>
              <a:ext uri="{FF2B5EF4-FFF2-40B4-BE49-F238E27FC236}">
                <a16:creationId xmlns:a16="http://schemas.microsoft.com/office/drawing/2014/main" xmlns="" id="{3F583062-4D1D-473B-ABA5-63B9DC9D4F50}"/>
              </a:ext>
            </a:extLst>
          </p:cNvPr>
          <p:cNvSpPr>
            <a:spLocks noGrp="1"/>
          </p:cNvSpPr>
          <p:nvPr>
            <p:ph idx="1"/>
          </p:nvPr>
        </p:nvSpPr>
        <p:spPr>
          <a:xfrm>
            <a:off x="189756" y="1545098"/>
            <a:ext cx="11449272" cy="1387810"/>
          </a:xfrm>
        </p:spPr>
        <p:txBody>
          <a:bodyPr>
            <a:normAutofit fontScale="92500"/>
          </a:bodyPr>
          <a:lstStyle/>
          <a:p>
            <a:r>
              <a:rPr lang="en-US" dirty="0"/>
              <a:t>The History of the </a:t>
            </a:r>
            <a:r>
              <a:rPr lang="en-US" dirty="0" err="1"/>
              <a:t>Chainier</a:t>
            </a:r>
            <a:r>
              <a:rPr lang="en-US" dirty="0"/>
              <a:t> family starts in the 18th century when the ancestors of Pierre </a:t>
            </a:r>
            <a:r>
              <a:rPr lang="en-US" dirty="0" err="1"/>
              <a:t>Chainier</a:t>
            </a:r>
            <a:r>
              <a:rPr lang="en-US" dirty="0"/>
              <a:t> cultivated vines in Bordeaux. After several years, it is in the Loire Valley that the </a:t>
            </a:r>
            <a:r>
              <a:rPr lang="en-US" dirty="0" err="1"/>
              <a:t>Chainier</a:t>
            </a:r>
            <a:r>
              <a:rPr lang="en-US" dirty="0"/>
              <a:t> House was founded in 1973</a:t>
            </a:r>
          </a:p>
        </p:txBody>
      </p:sp>
      <p:sp>
        <p:nvSpPr>
          <p:cNvPr id="10" name="Content Placeholder 5">
            <a:extLst>
              <a:ext uri="{FF2B5EF4-FFF2-40B4-BE49-F238E27FC236}">
                <a16:creationId xmlns:a16="http://schemas.microsoft.com/office/drawing/2014/main" xmlns="" id="{D8032749-8C5D-45CB-8480-CFD365E98CAD}"/>
              </a:ext>
            </a:extLst>
          </p:cNvPr>
          <p:cNvSpPr txBox="1">
            <a:spLocks/>
          </p:cNvSpPr>
          <p:nvPr/>
        </p:nvSpPr>
        <p:spPr>
          <a:xfrm>
            <a:off x="189756" y="2852723"/>
            <a:ext cx="11449272" cy="1014616"/>
          </a:xfrm>
          <a:prstGeom prst="rect">
            <a:avLst/>
          </a:prstGeom>
        </p:spPr>
        <p:txBody>
          <a:bodyPr vert="horz" lIns="121899" tIns="60949" rIns="121899" bIns="60949" rtlCol="0">
            <a:normAutofit fontScale="92500" lnSpcReduction="20000"/>
          </a:bodyPr>
          <a:lst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a:lstStyle>
          <a:p>
            <a:r>
              <a:rPr lang="en-US" dirty="0"/>
              <a:t>This tradition has been carried from father to sons and the </a:t>
            </a:r>
            <a:r>
              <a:rPr lang="en-US" dirty="0" err="1"/>
              <a:t>Chainier</a:t>
            </a:r>
            <a:r>
              <a:rPr lang="en-US" dirty="0"/>
              <a:t> House now, brings together many professional expert, partners, wineries and major importers</a:t>
            </a:r>
          </a:p>
        </p:txBody>
      </p:sp>
      <p:sp>
        <p:nvSpPr>
          <p:cNvPr id="11" name="Content Placeholder 5">
            <a:extLst>
              <a:ext uri="{FF2B5EF4-FFF2-40B4-BE49-F238E27FC236}">
                <a16:creationId xmlns:a16="http://schemas.microsoft.com/office/drawing/2014/main" xmlns="" id="{9007955B-FCD1-485E-AF6F-5803770518A2}"/>
              </a:ext>
            </a:extLst>
          </p:cNvPr>
          <p:cNvSpPr txBox="1">
            <a:spLocks/>
          </p:cNvSpPr>
          <p:nvPr/>
        </p:nvSpPr>
        <p:spPr>
          <a:xfrm>
            <a:off x="189756" y="3881763"/>
            <a:ext cx="11449272" cy="1273461"/>
          </a:xfrm>
          <a:prstGeom prst="rect">
            <a:avLst/>
          </a:prstGeom>
        </p:spPr>
        <p:txBody>
          <a:bodyPr vert="horz" lIns="121899" tIns="60949" rIns="121899" bIns="60949" rtlCol="0">
            <a:normAutofit/>
          </a:bodyPr>
          <a:lst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a:lstStyle>
          <a:p>
            <a:r>
              <a:rPr lang="en-US" sz="2600" dirty="0"/>
              <a:t>Pierre </a:t>
            </a:r>
            <a:r>
              <a:rPr lang="en-US" sz="2600" dirty="0" err="1"/>
              <a:t>Chainier</a:t>
            </a:r>
            <a:r>
              <a:rPr lang="en-US" sz="2600" dirty="0"/>
              <a:t> is the initiator of rational culture, an approach toward listening to the earth and adapt, one of the </a:t>
            </a:r>
            <a:r>
              <a:rPr lang="en-US" sz="2600" dirty="0" err="1"/>
              <a:t>Chainier</a:t>
            </a:r>
            <a:r>
              <a:rPr lang="en-US" sz="2600" dirty="0"/>
              <a:t> House's cornerstones, the family </a:t>
            </a:r>
            <a:r>
              <a:rPr lang="en-US" sz="2600" dirty="0" err="1"/>
              <a:t>Chainier</a:t>
            </a:r>
            <a:r>
              <a:rPr lang="en-US" sz="2600" dirty="0"/>
              <a:t> transmit to younger generations</a:t>
            </a:r>
          </a:p>
        </p:txBody>
      </p:sp>
      <p:sp>
        <p:nvSpPr>
          <p:cNvPr id="8" name="Content Placeholder 5">
            <a:extLst>
              <a:ext uri="{FF2B5EF4-FFF2-40B4-BE49-F238E27FC236}">
                <a16:creationId xmlns:a16="http://schemas.microsoft.com/office/drawing/2014/main" xmlns="" id="{B9093B33-9140-480B-89E6-3D3CA7D72F8F}"/>
              </a:ext>
            </a:extLst>
          </p:cNvPr>
          <p:cNvSpPr txBox="1">
            <a:spLocks/>
          </p:cNvSpPr>
          <p:nvPr/>
        </p:nvSpPr>
        <p:spPr>
          <a:xfrm>
            <a:off x="190102" y="5155224"/>
            <a:ext cx="11449272" cy="899574"/>
          </a:xfrm>
          <a:prstGeom prst="rect">
            <a:avLst/>
          </a:prstGeom>
        </p:spPr>
        <p:txBody>
          <a:bodyPr vert="horz" lIns="121899" tIns="60949" rIns="121899" bIns="60949" rtlCol="0">
            <a:noAutofit/>
          </a:bodyPr>
          <a:lst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a:lstStyle>
          <a:p>
            <a:r>
              <a:rPr lang="en-US" sz="2600" dirty="0"/>
              <a:t>The </a:t>
            </a:r>
            <a:r>
              <a:rPr lang="en-US" sz="2600" dirty="0" err="1"/>
              <a:t>Chainier</a:t>
            </a:r>
            <a:r>
              <a:rPr lang="en-US" sz="2600" dirty="0"/>
              <a:t> House: 250 Hectares of vineyards and a leader in production and distribution of Val De Loire's main grapes. The Grapes and soil areas are representative of the Loire Valley and its global reputation</a:t>
            </a:r>
          </a:p>
        </p:txBody>
      </p:sp>
      <p:pic>
        <p:nvPicPr>
          <p:cNvPr id="9218" name="Picture 2">
            <a:extLst>
              <a:ext uri="{FF2B5EF4-FFF2-40B4-BE49-F238E27FC236}">
                <a16:creationId xmlns:a16="http://schemas.microsoft.com/office/drawing/2014/main" xmlns="" id="{957BFC7E-62DE-4B77-8729-80ABF35257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54851" y="-5897"/>
            <a:ext cx="2100903" cy="1585159"/>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a:extLst>
              <a:ext uri="{FF2B5EF4-FFF2-40B4-BE49-F238E27FC236}">
                <a16:creationId xmlns:a16="http://schemas.microsoft.com/office/drawing/2014/main" xmlns="" id="{23F0F105-6F27-45FB-B991-2885971214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912" y="708443"/>
            <a:ext cx="9525000" cy="4124325"/>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a:extLst>
              <a:ext uri="{FF2B5EF4-FFF2-40B4-BE49-F238E27FC236}">
                <a16:creationId xmlns:a16="http://schemas.microsoft.com/office/drawing/2014/main" xmlns="" id="{31C3FF29-3BBA-4AEE-8F2B-63FB3180FE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143" y="633839"/>
            <a:ext cx="11889376" cy="5148100"/>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a:extLst>
              <a:ext uri="{FF2B5EF4-FFF2-40B4-BE49-F238E27FC236}">
                <a16:creationId xmlns:a16="http://schemas.microsoft.com/office/drawing/2014/main" xmlns="" id="{2884261F-3ECF-472A-94A3-77C979704D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808" y="1196752"/>
            <a:ext cx="10346124" cy="40763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4343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9220"/>
                                        </p:tgtEl>
                                        <p:attrNameLst>
                                          <p:attrName>style.visibility</p:attrName>
                                        </p:attrNameLst>
                                      </p:cBhvr>
                                      <p:to>
                                        <p:strVal val="visible"/>
                                      </p:to>
                                    </p:set>
                                    <p:anim calcmode="lin" valueType="num">
                                      <p:cBhvr additive="base">
                                        <p:cTn id="31" dur="500" fill="hold"/>
                                        <p:tgtEl>
                                          <p:spTgt spid="9220"/>
                                        </p:tgtEl>
                                        <p:attrNameLst>
                                          <p:attrName>ppt_x</p:attrName>
                                        </p:attrNameLst>
                                      </p:cBhvr>
                                      <p:tavLst>
                                        <p:tav tm="0">
                                          <p:val>
                                            <p:strVal val="#ppt_x"/>
                                          </p:val>
                                        </p:tav>
                                        <p:tav tm="100000">
                                          <p:val>
                                            <p:strVal val="#ppt_x"/>
                                          </p:val>
                                        </p:tav>
                                      </p:tavLst>
                                    </p:anim>
                                    <p:anim calcmode="lin" valueType="num">
                                      <p:cBhvr additive="base">
                                        <p:cTn id="32" dur="500" fill="hold"/>
                                        <p:tgtEl>
                                          <p:spTgt spid="922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9222"/>
                                        </p:tgtEl>
                                        <p:attrNameLst>
                                          <p:attrName>style.visibility</p:attrName>
                                        </p:attrNameLst>
                                      </p:cBhvr>
                                      <p:to>
                                        <p:strVal val="visible"/>
                                      </p:to>
                                    </p:set>
                                    <p:anim calcmode="lin" valueType="num">
                                      <p:cBhvr additive="base">
                                        <p:cTn id="37" dur="500" fill="hold"/>
                                        <p:tgtEl>
                                          <p:spTgt spid="9222"/>
                                        </p:tgtEl>
                                        <p:attrNameLst>
                                          <p:attrName>ppt_x</p:attrName>
                                        </p:attrNameLst>
                                      </p:cBhvr>
                                      <p:tavLst>
                                        <p:tav tm="0">
                                          <p:val>
                                            <p:strVal val="#ppt_x"/>
                                          </p:val>
                                        </p:tav>
                                        <p:tav tm="100000">
                                          <p:val>
                                            <p:strVal val="#ppt_x"/>
                                          </p:val>
                                        </p:tav>
                                      </p:tavLst>
                                    </p:anim>
                                    <p:anim calcmode="lin" valueType="num">
                                      <p:cBhvr additive="base">
                                        <p:cTn id="38" dur="500" fill="hold"/>
                                        <p:tgtEl>
                                          <p:spTgt spid="922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9224"/>
                                        </p:tgtEl>
                                        <p:attrNameLst>
                                          <p:attrName>style.visibility</p:attrName>
                                        </p:attrNameLst>
                                      </p:cBhvr>
                                      <p:to>
                                        <p:strVal val="visible"/>
                                      </p:to>
                                    </p:set>
                                    <p:anim calcmode="lin" valueType="num">
                                      <p:cBhvr additive="base">
                                        <p:cTn id="43" dur="500" fill="hold"/>
                                        <p:tgtEl>
                                          <p:spTgt spid="9224"/>
                                        </p:tgtEl>
                                        <p:attrNameLst>
                                          <p:attrName>ppt_x</p:attrName>
                                        </p:attrNameLst>
                                      </p:cBhvr>
                                      <p:tavLst>
                                        <p:tav tm="0">
                                          <p:val>
                                            <p:strVal val="#ppt_x"/>
                                          </p:val>
                                        </p:tav>
                                        <p:tav tm="100000">
                                          <p:val>
                                            <p:strVal val="#ppt_x"/>
                                          </p:val>
                                        </p:tav>
                                      </p:tavLst>
                                    </p:anim>
                                    <p:anim calcmode="lin" valueType="num">
                                      <p:cBhvr additive="base">
                                        <p:cTn id="44" dur="500" fill="hold"/>
                                        <p:tgtEl>
                                          <p:spTgt spid="92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0" grpId="0"/>
      <p:bldP spid="11"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67" y="165628"/>
            <a:ext cx="9212697" cy="792088"/>
          </a:xfrm>
        </p:spPr>
        <p:txBody>
          <a:bodyPr>
            <a:normAutofit fontScale="90000"/>
          </a:bodyPr>
          <a:lstStyle/>
          <a:p>
            <a:r>
              <a:rPr lang="en-US" dirty="0"/>
              <a:t>first wine : Muscadet marc </a:t>
            </a:r>
            <a:r>
              <a:rPr lang="en-US" dirty="0" err="1"/>
              <a:t>dupas</a:t>
            </a:r>
            <a:r>
              <a:rPr lang="en-US" dirty="0"/>
              <a:t> les </a:t>
            </a:r>
            <a:r>
              <a:rPr lang="en-US" dirty="0" err="1"/>
              <a:t>parcelles</a:t>
            </a:r>
            <a:endParaRPr lang="en-US" dirty="0"/>
          </a:p>
        </p:txBody>
      </p:sp>
      <p:sp>
        <p:nvSpPr>
          <p:cNvPr id="3" name="Content Placeholder 2">
            <a:extLst>
              <a:ext uri="{FF2B5EF4-FFF2-40B4-BE49-F238E27FC236}">
                <a16:creationId xmlns:a16="http://schemas.microsoft.com/office/drawing/2014/main" xmlns="" id="{81F32851-3952-4FE1-99F3-8495CB09DA96}"/>
              </a:ext>
            </a:extLst>
          </p:cNvPr>
          <p:cNvSpPr>
            <a:spLocks noGrp="1"/>
          </p:cNvSpPr>
          <p:nvPr>
            <p:ph idx="1"/>
          </p:nvPr>
        </p:nvSpPr>
        <p:spPr>
          <a:xfrm>
            <a:off x="914163" y="1196752"/>
            <a:ext cx="8348602" cy="5328591"/>
          </a:xfrm>
        </p:spPr>
        <p:txBody>
          <a:bodyPr>
            <a:normAutofit/>
          </a:bodyPr>
          <a:lstStyle/>
          <a:p>
            <a:r>
              <a:rPr lang="en-US" dirty="0"/>
              <a:t>Grapes : </a:t>
            </a:r>
            <a:r>
              <a:rPr lang="fr-FR" dirty="0"/>
              <a:t>100% Melon de Bourgogne</a:t>
            </a:r>
            <a:endParaRPr lang="en-US" dirty="0"/>
          </a:p>
          <a:p>
            <a:r>
              <a:rPr lang="en-US" dirty="0"/>
              <a:t>Fresh and Fruity</a:t>
            </a:r>
          </a:p>
          <a:p>
            <a:r>
              <a:rPr lang="en-US" dirty="0"/>
              <a:t>This light-bodied, dry white Loire wine reveals white flowers on the nose</a:t>
            </a:r>
          </a:p>
          <a:p>
            <a:r>
              <a:rPr lang="en-US" dirty="0"/>
              <a:t>The elegant palate offers pear and citrus fruit notes. This is ideal as an aperitif or with seafood, white meat and eggs </a:t>
            </a:r>
          </a:p>
          <a:p>
            <a:r>
              <a:rPr lang="en-US" dirty="0"/>
              <a:t>Simple fruity Muscadet with a zesty texture and easy acidity. Crisp and packed with citrus fruit, it is ready to drink</a:t>
            </a:r>
          </a:p>
        </p:txBody>
      </p:sp>
      <p:pic>
        <p:nvPicPr>
          <p:cNvPr id="8194" name="Picture 2" descr="Les Parcelles Marc Dupas Muscadet Sevre Et Maine Sur Lie">
            <a:extLst>
              <a:ext uri="{FF2B5EF4-FFF2-40B4-BE49-F238E27FC236}">
                <a16:creationId xmlns:a16="http://schemas.microsoft.com/office/drawing/2014/main" xmlns="" id="{31ED64E0-B603-4F6F-BCA9-B8D619F470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0556" y="-332657"/>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4939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764" y="85387"/>
            <a:ext cx="4456823" cy="895341"/>
          </a:xfrm>
        </p:spPr>
        <p:txBody>
          <a:bodyPr>
            <a:normAutofit fontScale="90000"/>
          </a:bodyPr>
          <a:lstStyle/>
          <a:p>
            <a:r>
              <a:rPr lang="en-US" dirty="0"/>
              <a:t>Second wine : Domaine </a:t>
            </a:r>
            <a:r>
              <a:rPr lang="en-US" dirty="0" err="1"/>
              <a:t>bougrier</a:t>
            </a:r>
            <a:endParaRPr lang="en-US" dirty="0"/>
          </a:p>
        </p:txBody>
      </p:sp>
      <p:sp>
        <p:nvSpPr>
          <p:cNvPr id="6" name="Content Placeholder 5">
            <a:extLst>
              <a:ext uri="{FF2B5EF4-FFF2-40B4-BE49-F238E27FC236}">
                <a16:creationId xmlns:a16="http://schemas.microsoft.com/office/drawing/2014/main" xmlns="" id="{3F583062-4D1D-473B-ABA5-63B9DC9D4F50}"/>
              </a:ext>
            </a:extLst>
          </p:cNvPr>
          <p:cNvSpPr>
            <a:spLocks noGrp="1"/>
          </p:cNvSpPr>
          <p:nvPr>
            <p:ph idx="1"/>
          </p:nvPr>
        </p:nvSpPr>
        <p:spPr>
          <a:xfrm>
            <a:off x="405780" y="2689262"/>
            <a:ext cx="11449272" cy="4052106"/>
          </a:xfrm>
        </p:spPr>
        <p:txBody>
          <a:bodyPr>
            <a:normAutofit fontScale="92500" lnSpcReduction="10000"/>
          </a:bodyPr>
          <a:lstStyle/>
          <a:p>
            <a:r>
              <a:rPr lang="en-US" dirty="0"/>
              <a:t>Since 1885, 6 generations have shaped the history of the BOUGRIER FAMILY</a:t>
            </a:r>
          </a:p>
          <a:p>
            <a:r>
              <a:rPr lang="en-US" dirty="0"/>
              <a:t>It all started in 1885, when Achille GUENAULT-COUSIN discovered the “Plateau des </a:t>
            </a:r>
            <a:r>
              <a:rPr lang="en-US" dirty="0" err="1"/>
              <a:t>Hauts</a:t>
            </a:r>
            <a:r>
              <a:rPr lang="en-US" dirty="0"/>
              <a:t> </a:t>
            </a:r>
            <a:r>
              <a:rPr lang="en-US" dirty="0" err="1"/>
              <a:t>Lieux</a:t>
            </a:r>
            <a:r>
              <a:rPr lang="en-US" dirty="0"/>
              <a:t>” in the Touraine region, in the town of Saint Georges sur Cher. A passion was born for this Terroir and for the potential of its wines</a:t>
            </a:r>
          </a:p>
          <a:p>
            <a:r>
              <a:rPr lang="en-US" dirty="0"/>
              <a:t>Noel </a:t>
            </a:r>
            <a:r>
              <a:rPr lang="en-US" dirty="0" err="1"/>
              <a:t>Bougrier</a:t>
            </a:r>
            <a:r>
              <a:rPr lang="en-US" dirty="0"/>
              <a:t> made it possible to achieve the dream of the previous generations, by widening the cover of the House to the whole Loire Valley from Sancerre to the “Pays Nantais” with the successive creations of our 3 wineries: “Les Caves </a:t>
            </a:r>
            <a:r>
              <a:rPr lang="en-US" dirty="0" err="1"/>
              <a:t>Tourangelles</a:t>
            </a:r>
            <a:r>
              <a:rPr lang="en-US" dirty="0"/>
              <a:t>” in the Touraine region in 1995, “ Les Caves de </a:t>
            </a:r>
            <a:r>
              <a:rPr lang="en-US" dirty="0" err="1"/>
              <a:t>l’Angevine</a:t>
            </a:r>
            <a:r>
              <a:rPr lang="en-US" dirty="0"/>
              <a:t> “in Anjou in 2000 and “ Les Caves de la </a:t>
            </a:r>
            <a:r>
              <a:rPr lang="en-US" dirty="0" err="1"/>
              <a:t>Nantaise</a:t>
            </a:r>
            <a:r>
              <a:rPr lang="en-US" dirty="0"/>
              <a:t>” in Muscadet in 2008</a:t>
            </a:r>
          </a:p>
        </p:txBody>
      </p:sp>
      <p:pic>
        <p:nvPicPr>
          <p:cNvPr id="4" name="Picture 3">
            <a:extLst>
              <a:ext uri="{FF2B5EF4-FFF2-40B4-BE49-F238E27FC236}">
                <a16:creationId xmlns:a16="http://schemas.microsoft.com/office/drawing/2014/main" xmlns="" id="{82DCF49D-0EE1-4C9C-86BA-32D874E45FF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70986" y="0"/>
            <a:ext cx="6814493" cy="2658362"/>
          </a:xfrm>
          <a:prstGeom prst="rect">
            <a:avLst/>
          </a:prstGeom>
        </p:spPr>
      </p:pic>
    </p:spTree>
    <p:extLst>
      <p:ext uri="{BB962C8B-B14F-4D97-AF65-F5344CB8AC3E}">
        <p14:creationId xmlns:p14="http://schemas.microsoft.com/office/powerpoint/2010/main" val="3825820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xmlns="" id="{3F583062-4D1D-473B-ABA5-63B9DC9D4F50}"/>
              </a:ext>
            </a:extLst>
          </p:cNvPr>
          <p:cNvSpPr>
            <a:spLocks noGrp="1"/>
          </p:cNvSpPr>
          <p:nvPr>
            <p:ph idx="1"/>
          </p:nvPr>
        </p:nvSpPr>
        <p:spPr>
          <a:xfrm>
            <a:off x="333772" y="1495196"/>
            <a:ext cx="4965206" cy="3661996"/>
          </a:xfrm>
        </p:spPr>
        <p:txBody>
          <a:bodyPr>
            <a:normAutofit fontScale="92500" lnSpcReduction="20000"/>
          </a:bodyPr>
          <a:lstStyle/>
          <a:p>
            <a:r>
              <a:rPr lang="en-US" dirty="0"/>
              <a:t>In 2015, it was Nicolas BOUGRIER who made his entry into the family home and 2 generations are now working side by side to carry out an only goal: Reveal the best expression of the Loire Valley , with the greatest respect for men and soil. Sophie BOUGRIER, Nicolas’s sister, is never very far to represent the House, in France and abroad</a:t>
            </a:r>
          </a:p>
          <a:p>
            <a:endParaRPr lang="en-US" dirty="0"/>
          </a:p>
        </p:txBody>
      </p:sp>
      <p:pic>
        <p:nvPicPr>
          <p:cNvPr id="5" name="Picture 4">
            <a:extLst>
              <a:ext uri="{FF2B5EF4-FFF2-40B4-BE49-F238E27FC236}">
                <a16:creationId xmlns:a16="http://schemas.microsoft.com/office/drawing/2014/main" xmlns="" id="{846BC3C2-8121-47A6-92AB-9E5FE5C88AB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20670" y="9939"/>
            <a:ext cx="6668155" cy="3789040"/>
          </a:xfrm>
          <a:prstGeom prst="rect">
            <a:avLst/>
          </a:prstGeom>
        </p:spPr>
      </p:pic>
      <p:sp>
        <p:nvSpPr>
          <p:cNvPr id="7" name="Content Placeholder 5">
            <a:extLst>
              <a:ext uri="{FF2B5EF4-FFF2-40B4-BE49-F238E27FC236}">
                <a16:creationId xmlns:a16="http://schemas.microsoft.com/office/drawing/2014/main" xmlns="" id="{EBDEB472-6F80-4D4D-AC55-39C35FC55661}"/>
              </a:ext>
            </a:extLst>
          </p:cNvPr>
          <p:cNvSpPr txBox="1">
            <a:spLocks/>
          </p:cNvSpPr>
          <p:nvPr/>
        </p:nvSpPr>
        <p:spPr>
          <a:xfrm>
            <a:off x="294466" y="4933244"/>
            <a:ext cx="11599891" cy="1724456"/>
          </a:xfrm>
          <a:prstGeom prst="rect">
            <a:avLst/>
          </a:prstGeom>
        </p:spPr>
        <p:txBody>
          <a:bodyPr vert="horz" lIns="121899" tIns="60949" rIns="121899" bIns="60949" rtlCol="0">
            <a:normAutofit/>
          </a:bodyPr>
          <a:lst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a:lstStyle>
          <a:p>
            <a:r>
              <a:rPr lang="en-US" sz="2600" dirty="0"/>
              <a:t>Noel </a:t>
            </a:r>
            <a:r>
              <a:rPr lang="en-US" sz="2600" dirty="0" err="1"/>
              <a:t>Bougrier</a:t>
            </a:r>
            <a:r>
              <a:rPr lang="en-US" sz="2600" dirty="0"/>
              <a:t> works with the wine region to create excellent examples of classic wines</a:t>
            </a:r>
          </a:p>
          <a:p>
            <a:r>
              <a:rPr lang="en-US" sz="2600" dirty="0"/>
              <a:t>Since 1995, the </a:t>
            </a:r>
            <a:r>
              <a:rPr lang="en-US" sz="2600" dirty="0" err="1"/>
              <a:t>Bougrier</a:t>
            </a:r>
            <a:r>
              <a:rPr lang="en-US" sz="2600" dirty="0"/>
              <a:t> family is rapidly mastering Loire winemaking</a:t>
            </a:r>
          </a:p>
          <a:p>
            <a:endParaRPr lang="en-US" dirty="0"/>
          </a:p>
        </p:txBody>
      </p:sp>
      <p:sp>
        <p:nvSpPr>
          <p:cNvPr id="9" name="Title 1">
            <a:extLst>
              <a:ext uri="{FF2B5EF4-FFF2-40B4-BE49-F238E27FC236}">
                <a16:creationId xmlns:a16="http://schemas.microsoft.com/office/drawing/2014/main" xmlns="" id="{FB15BBB2-398D-4789-97BF-2FD640C938B0}"/>
              </a:ext>
            </a:extLst>
          </p:cNvPr>
          <p:cNvSpPr>
            <a:spLocks noGrp="1"/>
          </p:cNvSpPr>
          <p:nvPr>
            <p:ph type="title"/>
          </p:nvPr>
        </p:nvSpPr>
        <p:spPr>
          <a:xfrm>
            <a:off x="261764" y="85387"/>
            <a:ext cx="4456823" cy="895341"/>
          </a:xfrm>
        </p:spPr>
        <p:txBody>
          <a:bodyPr>
            <a:normAutofit fontScale="90000"/>
          </a:bodyPr>
          <a:lstStyle/>
          <a:p>
            <a:r>
              <a:rPr lang="en-US" dirty="0"/>
              <a:t>Second wine : Domaine </a:t>
            </a:r>
            <a:r>
              <a:rPr lang="en-US" dirty="0" err="1"/>
              <a:t>bougrier</a:t>
            </a:r>
            <a:endParaRPr lang="en-US" dirty="0"/>
          </a:p>
        </p:txBody>
      </p:sp>
      <p:pic>
        <p:nvPicPr>
          <p:cNvPr id="12290" name="Picture 2">
            <a:extLst>
              <a:ext uri="{FF2B5EF4-FFF2-40B4-BE49-F238E27FC236}">
                <a16:creationId xmlns:a16="http://schemas.microsoft.com/office/drawing/2014/main" xmlns="" id="{0FC6892C-7B78-4E53-80B8-63A592F33F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5860" y="1294896"/>
            <a:ext cx="10414893" cy="4062595"/>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a:extLst>
              <a:ext uri="{FF2B5EF4-FFF2-40B4-BE49-F238E27FC236}">
                <a16:creationId xmlns:a16="http://schemas.microsoft.com/office/drawing/2014/main" xmlns="" id="{71D44F3E-E26C-4B08-8075-8150AE874B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5940" y="747598"/>
            <a:ext cx="9438287" cy="5362804"/>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a:extLst>
              <a:ext uri="{FF2B5EF4-FFF2-40B4-BE49-F238E27FC236}">
                <a16:creationId xmlns:a16="http://schemas.microsoft.com/office/drawing/2014/main" xmlns="" id="{95B10F30-ACB1-40DB-B447-F3D0861856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1212" y="405003"/>
            <a:ext cx="10644188" cy="60479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8089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additive="base">
                                        <p:cTn id="7" dur="500" fill="hold"/>
                                        <p:tgtEl>
                                          <p:spTgt spid="12290"/>
                                        </p:tgtEl>
                                        <p:attrNameLst>
                                          <p:attrName>ppt_x</p:attrName>
                                        </p:attrNameLst>
                                      </p:cBhvr>
                                      <p:tavLst>
                                        <p:tav tm="0">
                                          <p:val>
                                            <p:strVal val="#ppt_x"/>
                                          </p:val>
                                        </p:tav>
                                        <p:tav tm="100000">
                                          <p:val>
                                            <p:strVal val="#ppt_x"/>
                                          </p:val>
                                        </p:tav>
                                      </p:tavLst>
                                    </p:anim>
                                    <p:anim calcmode="lin" valueType="num">
                                      <p:cBhvr additive="base">
                                        <p:cTn id="8" dur="500" fill="hold"/>
                                        <p:tgtEl>
                                          <p:spTgt spid="1229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292"/>
                                        </p:tgtEl>
                                        <p:attrNameLst>
                                          <p:attrName>style.visibility</p:attrName>
                                        </p:attrNameLst>
                                      </p:cBhvr>
                                      <p:to>
                                        <p:strVal val="visible"/>
                                      </p:to>
                                    </p:set>
                                    <p:anim calcmode="lin" valueType="num">
                                      <p:cBhvr additive="base">
                                        <p:cTn id="13" dur="500" fill="hold"/>
                                        <p:tgtEl>
                                          <p:spTgt spid="12292"/>
                                        </p:tgtEl>
                                        <p:attrNameLst>
                                          <p:attrName>ppt_x</p:attrName>
                                        </p:attrNameLst>
                                      </p:cBhvr>
                                      <p:tavLst>
                                        <p:tav tm="0">
                                          <p:val>
                                            <p:strVal val="#ppt_x"/>
                                          </p:val>
                                        </p:tav>
                                        <p:tav tm="100000">
                                          <p:val>
                                            <p:strVal val="#ppt_x"/>
                                          </p:val>
                                        </p:tav>
                                      </p:tavLst>
                                    </p:anim>
                                    <p:anim calcmode="lin" valueType="num">
                                      <p:cBhvr additive="base">
                                        <p:cTn id="14" dur="500" fill="hold"/>
                                        <p:tgtEl>
                                          <p:spTgt spid="1229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294"/>
                                        </p:tgtEl>
                                        <p:attrNameLst>
                                          <p:attrName>style.visibility</p:attrName>
                                        </p:attrNameLst>
                                      </p:cBhvr>
                                      <p:to>
                                        <p:strVal val="visible"/>
                                      </p:to>
                                    </p:set>
                                    <p:anim calcmode="lin" valueType="num">
                                      <p:cBhvr additive="base">
                                        <p:cTn id="19" dur="500" fill="hold"/>
                                        <p:tgtEl>
                                          <p:spTgt spid="12294"/>
                                        </p:tgtEl>
                                        <p:attrNameLst>
                                          <p:attrName>ppt_x</p:attrName>
                                        </p:attrNameLst>
                                      </p:cBhvr>
                                      <p:tavLst>
                                        <p:tav tm="0">
                                          <p:val>
                                            <p:strVal val="#ppt_x"/>
                                          </p:val>
                                        </p:tav>
                                        <p:tav tm="100000">
                                          <p:val>
                                            <p:strVal val="#ppt_x"/>
                                          </p:val>
                                        </p:tav>
                                      </p:tavLst>
                                    </p:anim>
                                    <p:anim calcmode="lin" valueType="num">
                                      <p:cBhvr additive="base">
                                        <p:cTn id="20" dur="500" fill="hold"/>
                                        <p:tgtEl>
                                          <p:spTgt spid="122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163" y="188640"/>
            <a:ext cx="9212697" cy="792088"/>
          </a:xfrm>
        </p:spPr>
        <p:txBody>
          <a:bodyPr>
            <a:normAutofit/>
          </a:bodyPr>
          <a:lstStyle/>
          <a:p>
            <a:r>
              <a:rPr lang="en-US" dirty="0"/>
              <a:t>Rose de </a:t>
            </a:r>
            <a:r>
              <a:rPr lang="en-US" dirty="0" err="1"/>
              <a:t>loire</a:t>
            </a:r>
            <a:r>
              <a:rPr lang="en-US" dirty="0"/>
              <a:t> pure </a:t>
            </a:r>
            <a:r>
              <a:rPr lang="en-US" dirty="0" err="1"/>
              <a:t>loire</a:t>
            </a:r>
            <a:r>
              <a:rPr lang="en-US" dirty="0"/>
              <a:t> </a:t>
            </a:r>
            <a:r>
              <a:rPr lang="en-US" dirty="0" err="1"/>
              <a:t>bougrier</a:t>
            </a:r>
            <a:endParaRPr lang="en-US" dirty="0"/>
          </a:p>
        </p:txBody>
      </p:sp>
      <p:sp>
        <p:nvSpPr>
          <p:cNvPr id="3" name="Content Placeholder 2">
            <a:extLst>
              <a:ext uri="{FF2B5EF4-FFF2-40B4-BE49-F238E27FC236}">
                <a16:creationId xmlns:a16="http://schemas.microsoft.com/office/drawing/2014/main" xmlns="" id="{81F32851-3952-4FE1-99F3-8495CB09DA96}"/>
              </a:ext>
            </a:extLst>
          </p:cNvPr>
          <p:cNvSpPr>
            <a:spLocks noGrp="1"/>
          </p:cNvSpPr>
          <p:nvPr>
            <p:ph idx="1"/>
          </p:nvPr>
        </p:nvSpPr>
        <p:spPr>
          <a:xfrm>
            <a:off x="914163" y="1196752"/>
            <a:ext cx="8348602" cy="5077049"/>
          </a:xfrm>
        </p:spPr>
        <p:txBody>
          <a:bodyPr>
            <a:normAutofit fontScale="92500"/>
          </a:bodyPr>
          <a:lstStyle/>
          <a:p>
            <a:r>
              <a:rPr lang="en-US" dirty="0"/>
              <a:t>Grape : gamay, </a:t>
            </a:r>
            <a:r>
              <a:rPr lang="en-US" dirty="0" err="1"/>
              <a:t>grolleau</a:t>
            </a:r>
            <a:endParaRPr lang="en-US" dirty="0"/>
          </a:p>
          <a:p>
            <a:r>
              <a:rPr lang="en-US" dirty="0"/>
              <a:t>Rose </a:t>
            </a:r>
            <a:r>
              <a:rPr lang="en-US" dirty="0" err="1"/>
              <a:t>d’Anjou</a:t>
            </a:r>
            <a:endParaRPr lang="en-US" dirty="0"/>
          </a:p>
          <a:p>
            <a:r>
              <a:rPr lang="en-US" dirty="0"/>
              <a:t>Light-bodied</a:t>
            </a:r>
          </a:p>
          <a:p>
            <a:r>
              <a:rPr lang="en-US" dirty="0"/>
              <a:t>Pale salmon in color with a clear meniscus. Very aromatic, with strawberry, rose petal and honeydew melon on the nose</a:t>
            </a:r>
          </a:p>
          <a:p>
            <a:r>
              <a:rPr lang="en-US" dirty="0"/>
              <a:t>Fresh, fruit-forward and medium-bodied, with med- alcohol. Additional pomegranate and sour cherry notes on the palate</a:t>
            </a:r>
          </a:p>
          <a:p>
            <a:r>
              <a:rPr lang="en-US" dirty="0"/>
              <a:t>Hint of a mineral finish. Well balanced and a pleasure with pasta or light cheese dish or on its own</a:t>
            </a:r>
          </a:p>
        </p:txBody>
      </p:sp>
      <p:pic>
        <p:nvPicPr>
          <p:cNvPr id="10242" name="Picture 2">
            <a:extLst>
              <a:ext uri="{FF2B5EF4-FFF2-40B4-BE49-F238E27FC236}">
                <a16:creationId xmlns:a16="http://schemas.microsoft.com/office/drawing/2014/main" xmlns="" id="{130895FB-3789-4A56-8AD5-5DCF560565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10836" y="188640"/>
            <a:ext cx="1872208" cy="64558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0653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4234"/>
            <a:ext cx="9912693" cy="792088"/>
          </a:xfrm>
        </p:spPr>
        <p:txBody>
          <a:bodyPr>
            <a:normAutofit fontScale="90000"/>
          </a:bodyPr>
          <a:lstStyle/>
          <a:p>
            <a:r>
              <a:rPr lang="en-US" dirty="0"/>
              <a:t>Family </a:t>
            </a:r>
            <a:r>
              <a:rPr lang="en-US" dirty="0" err="1"/>
              <a:t>daguenau</a:t>
            </a:r>
            <a:r>
              <a:rPr lang="en-US" dirty="0"/>
              <a:t> : a special and sad history</a:t>
            </a:r>
          </a:p>
        </p:txBody>
      </p:sp>
      <p:sp>
        <p:nvSpPr>
          <p:cNvPr id="3" name="Content Placeholder 2">
            <a:extLst>
              <a:ext uri="{FF2B5EF4-FFF2-40B4-BE49-F238E27FC236}">
                <a16:creationId xmlns:a16="http://schemas.microsoft.com/office/drawing/2014/main" xmlns="" id="{81F32851-3952-4FE1-99F3-8495CB09DA96}"/>
              </a:ext>
            </a:extLst>
          </p:cNvPr>
          <p:cNvSpPr>
            <a:spLocks noGrp="1"/>
          </p:cNvSpPr>
          <p:nvPr>
            <p:ph idx="1"/>
          </p:nvPr>
        </p:nvSpPr>
        <p:spPr>
          <a:xfrm>
            <a:off x="0" y="644953"/>
            <a:ext cx="12431116" cy="1224136"/>
          </a:xfrm>
        </p:spPr>
        <p:txBody>
          <a:bodyPr>
            <a:noAutofit/>
          </a:bodyPr>
          <a:lstStyle/>
          <a:p>
            <a:r>
              <a:rPr lang="en-US" sz="2400" dirty="0"/>
              <a:t>Didier </a:t>
            </a:r>
            <a:r>
              <a:rPr lang="en-US" sz="2400" dirty="0" err="1"/>
              <a:t>Dagueneau</a:t>
            </a:r>
            <a:r>
              <a:rPr lang="en-US" sz="2400" dirty="0"/>
              <a:t> was born in 1956 in Saint-</a:t>
            </a:r>
            <a:r>
              <a:rPr lang="en-US" sz="2400" dirty="0" err="1"/>
              <a:t>Andelain</a:t>
            </a:r>
            <a:r>
              <a:rPr lang="en-US" sz="2400" dirty="0"/>
              <a:t>, </a:t>
            </a:r>
            <a:r>
              <a:rPr lang="en-US" sz="2400" dirty="0" err="1"/>
              <a:t>Nièvre</a:t>
            </a:r>
            <a:r>
              <a:rPr lang="en-US" sz="2400" dirty="0"/>
              <a:t>, Burgundy. His winery with 12 hectares (30 acres) of vineyards was in the town of Saint-</a:t>
            </a:r>
            <a:r>
              <a:rPr lang="en-US" sz="2400" dirty="0" err="1"/>
              <a:t>Andelain</a:t>
            </a:r>
            <a:r>
              <a:rPr lang="en-US" sz="2400" dirty="0"/>
              <a:t>, in </a:t>
            </a:r>
            <a:r>
              <a:rPr lang="en-US" sz="2400" dirty="0" err="1"/>
              <a:t>Pouilly</a:t>
            </a:r>
            <a:r>
              <a:rPr lang="en-US" sz="2400" dirty="0"/>
              <a:t> </a:t>
            </a:r>
            <a:r>
              <a:rPr lang="en-US" sz="2400" dirty="0" err="1"/>
              <a:t>Fumé</a:t>
            </a:r>
            <a:r>
              <a:rPr lang="en-US" sz="2400" dirty="0"/>
              <a:t>. He was seeking to make "the best Sauvignon blanc in the world". He made a variety of different </a:t>
            </a:r>
            <a:r>
              <a:rPr lang="en-US" sz="2400" dirty="0" err="1"/>
              <a:t>cuveés</a:t>
            </a:r>
            <a:r>
              <a:rPr lang="en-US" sz="2400" dirty="0"/>
              <a:t>, including Buisson-Renard, </a:t>
            </a:r>
            <a:r>
              <a:rPr lang="en-US" sz="2400" dirty="0" err="1"/>
              <a:t>Pur</a:t>
            </a:r>
            <a:r>
              <a:rPr lang="en-US" sz="2400" dirty="0"/>
              <a:t> Sang (French for "pureblood"), </a:t>
            </a:r>
            <a:r>
              <a:rPr lang="en-US" sz="2400" dirty="0" err="1"/>
              <a:t>Asteroïde</a:t>
            </a:r>
            <a:r>
              <a:rPr lang="en-US" sz="2400" dirty="0"/>
              <a:t>, and Silex ("flint")</a:t>
            </a:r>
          </a:p>
        </p:txBody>
      </p:sp>
      <p:sp>
        <p:nvSpPr>
          <p:cNvPr id="5" name="Content Placeholder 2">
            <a:extLst>
              <a:ext uri="{FF2B5EF4-FFF2-40B4-BE49-F238E27FC236}">
                <a16:creationId xmlns:a16="http://schemas.microsoft.com/office/drawing/2014/main" xmlns="" id="{4ACB21F9-FE73-4099-AA3D-4C46596CCE5A}"/>
              </a:ext>
            </a:extLst>
          </p:cNvPr>
          <p:cNvSpPr txBox="1">
            <a:spLocks/>
          </p:cNvSpPr>
          <p:nvPr/>
        </p:nvSpPr>
        <p:spPr>
          <a:xfrm>
            <a:off x="-18988" y="2348880"/>
            <a:ext cx="12192285" cy="1512168"/>
          </a:xfrm>
          <a:prstGeom prst="rect">
            <a:avLst/>
          </a:prstGeom>
        </p:spPr>
        <p:txBody>
          <a:bodyPr vert="horz" lIns="121899" tIns="60949" rIns="121899" bIns="60949" rtlCol="0">
            <a:normAutofit/>
          </a:bodyPr>
          <a:lst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a:lstStyle>
          <a:p>
            <a:r>
              <a:rPr lang="en-US" sz="2400" dirty="0"/>
              <a:t>Somewhat unusually for the appellation and grape variety, many of his wines were meant for cellaring and some had a clear influence of oak. He was also developing vineyards in </a:t>
            </a:r>
            <a:r>
              <a:rPr lang="en-US" sz="2400" dirty="0" err="1"/>
              <a:t>Jurançon</a:t>
            </a:r>
            <a:r>
              <a:rPr lang="en-US" sz="2400" dirty="0"/>
              <a:t>. </a:t>
            </a:r>
          </a:p>
        </p:txBody>
      </p:sp>
      <p:sp>
        <p:nvSpPr>
          <p:cNvPr id="6" name="Content Placeholder 2">
            <a:extLst>
              <a:ext uri="{FF2B5EF4-FFF2-40B4-BE49-F238E27FC236}">
                <a16:creationId xmlns:a16="http://schemas.microsoft.com/office/drawing/2014/main" xmlns="" id="{8708319B-26DA-460C-A3A0-68975603E5B4}"/>
              </a:ext>
            </a:extLst>
          </p:cNvPr>
          <p:cNvSpPr txBox="1">
            <a:spLocks/>
          </p:cNvSpPr>
          <p:nvPr/>
        </p:nvSpPr>
        <p:spPr>
          <a:xfrm>
            <a:off x="-18988" y="3399239"/>
            <a:ext cx="12431116" cy="1512168"/>
          </a:xfrm>
          <a:prstGeom prst="rect">
            <a:avLst/>
          </a:prstGeom>
        </p:spPr>
        <p:txBody>
          <a:bodyPr vert="horz" lIns="121899" tIns="60949" rIns="121899" bIns="60949" rtlCol="0">
            <a:noAutofit/>
          </a:bodyPr>
          <a:lst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a:lstStyle>
          <a:p>
            <a:r>
              <a:rPr lang="en-US" sz="2400" dirty="0"/>
              <a:t>An ex-motorcycle racer with no formal enological training, </a:t>
            </a:r>
            <a:r>
              <a:rPr lang="en-US" sz="2400" dirty="0" err="1"/>
              <a:t>Dagueneau</a:t>
            </a:r>
            <a:r>
              <a:rPr lang="en-US" sz="2400" dirty="0"/>
              <a:t> clashed with other winegrowers about typicity while achieving unprecedented prices for the region. His vineyard practices were a combination of the exacting (extremely low yields, hand harvesting in multiple passes) with the unusual, such as using horses to plow the soil between vines. He was described as a risk taker and an experimenter, with perfectionist attitudes to his work, cutting yields severely to achieve </a:t>
            </a:r>
            <a:r>
              <a:rPr lang="en-US" sz="2400" u="sng" dirty="0">
                <a:hlinkClick r:id="rId2">
                  <a:extLst>
                    <a:ext uri="{A12FA001-AC4F-418D-AE19-62706E023703}">
                      <ahyp:hlinkClr xmlns:ahyp="http://schemas.microsoft.com/office/drawing/2018/hyperlinkcolor" xmlns="" val="tx"/>
                    </a:ext>
                  </a:extLst>
                </a:hlinkClick>
              </a:rPr>
              <a:t>greater ripeness</a:t>
            </a:r>
            <a:endParaRPr lang="en-US" sz="2400" u="sng" dirty="0"/>
          </a:p>
        </p:txBody>
      </p:sp>
      <p:sp>
        <p:nvSpPr>
          <p:cNvPr id="7" name="Content Placeholder 2">
            <a:extLst>
              <a:ext uri="{FF2B5EF4-FFF2-40B4-BE49-F238E27FC236}">
                <a16:creationId xmlns:a16="http://schemas.microsoft.com/office/drawing/2014/main" xmlns="" id="{CD598BDA-91C9-416F-B265-48AC4DF5B997}"/>
              </a:ext>
            </a:extLst>
          </p:cNvPr>
          <p:cNvSpPr txBox="1">
            <a:spLocks/>
          </p:cNvSpPr>
          <p:nvPr/>
        </p:nvSpPr>
        <p:spPr>
          <a:xfrm>
            <a:off x="-18988" y="5542074"/>
            <a:ext cx="12223337" cy="1673818"/>
          </a:xfrm>
          <a:prstGeom prst="rect">
            <a:avLst/>
          </a:prstGeom>
        </p:spPr>
        <p:txBody>
          <a:bodyPr vert="horz" lIns="121899" tIns="60949" rIns="121899" bIns="60949" rtlCol="0">
            <a:normAutofit/>
          </a:bodyPr>
          <a:lst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a:lstStyle>
          <a:p>
            <a:r>
              <a:rPr lang="en-US" sz="2400" dirty="0"/>
              <a:t>He died on 17 September 2008, in an </a:t>
            </a:r>
            <a:r>
              <a:rPr lang="en-US" sz="2400" dirty="0">
                <a:hlinkClick r:id="rId3" tooltip="Ultralight aviation">
                  <a:extLst>
                    <a:ext uri="{A12FA001-AC4F-418D-AE19-62706E023703}">
                      <ahyp:hlinkClr xmlns:ahyp="http://schemas.microsoft.com/office/drawing/2018/hyperlinkcolor" xmlns="" val="tx"/>
                    </a:ext>
                  </a:extLst>
                </a:hlinkClick>
              </a:rPr>
              <a:t>ultralight</a:t>
            </a:r>
            <a:r>
              <a:rPr lang="en-US" sz="2400" dirty="0"/>
              <a:t> plane crash in the </a:t>
            </a:r>
            <a:r>
              <a:rPr lang="en-US" sz="2400" dirty="0">
                <a:hlinkClick r:id="rId4" tooltip="Cognac, France">
                  <a:extLst>
                    <a:ext uri="{A12FA001-AC4F-418D-AE19-62706E023703}">
                      <ahyp:hlinkClr xmlns:ahyp="http://schemas.microsoft.com/office/drawing/2018/hyperlinkcolor" xmlns="" val="tx"/>
                    </a:ext>
                  </a:extLst>
                </a:hlinkClick>
              </a:rPr>
              <a:t>Cognac</a:t>
            </a:r>
            <a:r>
              <a:rPr lang="en-US" sz="2400" dirty="0"/>
              <a:t> region of France.</a:t>
            </a:r>
            <a:r>
              <a:rPr lang="en-US" sz="2400" baseline="30000" dirty="0"/>
              <a:t> </a:t>
            </a:r>
            <a:r>
              <a:rPr lang="en-US" sz="2400" dirty="0"/>
              <a:t>He is survived by two children with his ex-wife Martine, Benjamin and Charlotte, who work at the </a:t>
            </a:r>
            <a:r>
              <a:rPr lang="en-US" sz="2400" dirty="0" err="1"/>
              <a:t>domaine</a:t>
            </a:r>
            <a:r>
              <a:rPr lang="en-US" sz="2400" dirty="0"/>
              <a:t>, and two children with his partner Suzan Cremer, Aaron and Léon</a:t>
            </a:r>
          </a:p>
        </p:txBody>
      </p:sp>
      <p:pic>
        <p:nvPicPr>
          <p:cNvPr id="16390" name="Picture 6" descr="Dagueneau Pouilly Fume Pur Sang, 2014">
            <a:extLst>
              <a:ext uri="{FF2B5EF4-FFF2-40B4-BE49-F238E27FC236}">
                <a16:creationId xmlns:a16="http://schemas.microsoft.com/office/drawing/2014/main" xmlns="" id="{FC975A60-0F3C-4618-B1DE-E82A979BBE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4945" y="406081"/>
            <a:ext cx="6095628" cy="6095628"/>
          </a:xfrm>
          <a:prstGeom prst="rect">
            <a:avLst/>
          </a:prstGeom>
          <a:noFill/>
          <a:extLst>
            <a:ext uri="{909E8E84-426E-40DD-AFC4-6F175D3DCCD1}">
              <a14:hiddenFill xmlns:a14="http://schemas.microsoft.com/office/drawing/2010/main">
                <a:solidFill>
                  <a:srgbClr val="FFFFFF"/>
                </a:solidFill>
              </a14:hiddenFill>
            </a:ext>
          </a:extLst>
        </p:spPr>
      </p:pic>
      <p:pic>
        <p:nvPicPr>
          <p:cNvPr id="16392" name="Picture 8" descr="Dagueneau Buisson Renard, 2015">
            <a:extLst>
              <a:ext uri="{FF2B5EF4-FFF2-40B4-BE49-F238E27FC236}">
                <a16:creationId xmlns:a16="http://schemas.microsoft.com/office/drawing/2014/main" xmlns="" id="{088075D4-BFA2-469A-A76A-2836F71783A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3513" y="271810"/>
            <a:ext cx="6105665" cy="6105665"/>
          </a:xfrm>
          <a:prstGeom prst="rect">
            <a:avLst/>
          </a:prstGeom>
          <a:noFill/>
          <a:extLst>
            <a:ext uri="{909E8E84-426E-40DD-AFC4-6F175D3DCCD1}">
              <a14:hiddenFill xmlns:a14="http://schemas.microsoft.com/office/drawing/2010/main">
                <a:solidFill>
                  <a:srgbClr val="FFFFFF"/>
                </a:solidFill>
              </a14:hiddenFill>
            </a:ext>
          </a:extLst>
        </p:spPr>
      </p:pic>
      <p:pic>
        <p:nvPicPr>
          <p:cNvPr id="16394" name="Picture 10" descr="Dagueneau Fume de Pouilly">
            <a:extLst>
              <a:ext uri="{FF2B5EF4-FFF2-40B4-BE49-F238E27FC236}">
                <a16:creationId xmlns:a16="http://schemas.microsoft.com/office/drawing/2014/main" xmlns="" id="{004BDA43-B3DA-4839-BA6D-D135FDA9D2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34551" y="209692"/>
            <a:ext cx="6229899" cy="6229899"/>
          </a:xfrm>
          <a:prstGeom prst="rect">
            <a:avLst/>
          </a:prstGeom>
          <a:noFill/>
          <a:extLst>
            <a:ext uri="{909E8E84-426E-40DD-AFC4-6F175D3DCCD1}">
              <a14:hiddenFill xmlns:a14="http://schemas.microsoft.com/office/drawing/2010/main">
                <a:solidFill>
                  <a:srgbClr val="FFFFFF"/>
                </a:solidFill>
              </a14:hiddenFill>
            </a:ext>
          </a:extLst>
        </p:spPr>
      </p:pic>
      <p:pic>
        <p:nvPicPr>
          <p:cNvPr id="16396" name="Picture 12" descr="Dagueneau Pouilly Fume Silex, 2014">
            <a:extLst>
              <a:ext uri="{FF2B5EF4-FFF2-40B4-BE49-F238E27FC236}">
                <a16:creationId xmlns:a16="http://schemas.microsoft.com/office/drawing/2014/main" xmlns="" id="{8962BE5B-5C97-4681-8D74-5DB4B245DD3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27707" y="189335"/>
            <a:ext cx="6167781" cy="6167781"/>
          </a:xfrm>
          <a:prstGeom prst="rect">
            <a:avLst/>
          </a:prstGeom>
          <a:noFill/>
          <a:extLst>
            <a:ext uri="{909E8E84-426E-40DD-AFC4-6F175D3DCCD1}">
              <a14:hiddenFill xmlns:a14="http://schemas.microsoft.com/office/drawing/2010/main">
                <a:solidFill>
                  <a:srgbClr val="FFFFFF"/>
                </a:solidFill>
              </a14:hiddenFill>
            </a:ext>
          </a:extLst>
        </p:spPr>
      </p:pic>
      <p:pic>
        <p:nvPicPr>
          <p:cNvPr id="16398" name="Picture 14" descr="Ricordando Didier Dagueneau. Tra Loira, Sauvignon e Che Guevara ...">
            <a:extLst>
              <a:ext uri="{FF2B5EF4-FFF2-40B4-BE49-F238E27FC236}">
                <a16:creationId xmlns:a16="http://schemas.microsoft.com/office/drawing/2014/main" xmlns="" id="{A450257C-3B44-41E1-A645-F75EA0F5C5A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76132" y="678613"/>
            <a:ext cx="8453764" cy="5292056"/>
          </a:xfrm>
          <a:prstGeom prst="rect">
            <a:avLst/>
          </a:prstGeom>
          <a:noFill/>
          <a:extLst>
            <a:ext uri="{909E8E84-426E-40DD-AFC4-6F175D3DCCD1}">
              <a14:hiddenFill xmlns:a14="http://schemas.microsoft.com/office/drawing/2010/main">
                <a:solidFill>
                  <a:srgbClr val="FFFFFF"/>
                </a:solidFill>
              </a14:hiddenFill>
            </a:ext>
          </a:extLst>
        </p:spPr>
      </p:pic>
      <p:pic>
        <p:nvPicPr>
          <p:cNvPr id="16400" name="Picture 16" descr="Domaine Didier Dagueneau - Producers - Wine | La Cave du Château">
            <a:extLst>
              <a:ext uri="{FF2B5EF4-FFF2-40B4-BE49-F238E27FC236}">
                <a16:creationId xmlns:a16="http://schemas.microsoft.com/office/drawing/2014/main" xmlns="" id="{D32AC8AD-0294-4F1B-85C2-69C12DC7AAB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82516" y="419519"/>
            <a:ext cx="8656588" cy="58697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3767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6390"/>
                                        </p:tgtEl>
                                        <p:attrNameLst>
                                          <p:attrName>style.visibility</p:attrName>
                                        </p:attrNameLst>
                                      </p:cBhvr>
                                      <p:to>
                                        <p:strVal val="visible"/>
                                      </p:to>
                                    </p:set>
                                    <p:anim calcmode="lin" valueType="num">
                                      <p:cBhvr additive="base">
                                        <p:cTn id="31" dur="500" fill="hold"/>
                                        <p:tgtEl>
                                          <p:spTgt spid="16390"/>
                                        </p:tgtEl>
                                        <p:attrNameLst>
                                          <p:attrName>ppt_x</p:attrName>
                                        </p:attrNameLst>
                                      </p:cBhvr>
                                      <p:tavLst>
                                        <p:tav tm="0">
                                          <p:val>
                                            <p:strVal val="#ppt_x"/>
                                          </p:val>
                                        </p:tav>
                                        <p:tav tm="100000">
                                          <p:val>
                                            <p:strVal val="#ppt_x"/>
                                          </p:val>
                                        </p:tav>
                                      </p:tavLst>
                                    </p:anim>
                                    <p:anim calcmode="lin" valueType="num">
                                      <p:cBhvr additive="base">
                                        <p:cTn id="32" dur="500" fill="hold"/>
                                        <p:tgtEl>
                                          <p:spTgt spid="1639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6392"/>
                                        </p:tgtEl>
                                        <p:attrNameLst>
                                          <p:attrName>style.visibility</p:attrName>
                                        </p:attrNameLst>
                                      </p:cBhvr>
                                      <p:to>
                                        <p:strVal val="visible"/>
                                      </p:to>
                                    </p:set>
                                    <p:anim calcmode="lin" valueType="num">
                                      <p:cBhvr additive="base">
                                        <p:cTn id="37" dur="500" fill="hold"/>
                                        <p:tgtEl>
                                          <p:spTgt spid="16392"/>
                                        </p:tgtEl>
                                        <p:attrNameLst>
                                          <p:attrName>ppt_x</p:attrName>
                                        </p:attrNameLst>
                                      </p:cBhvr>
                                      <p:tavLst>
                                        <p:tav tm="0">
                                          <p:val>
                                            <p:strVal val="#ppt_x"/>
                                          </p:val>
                                        </p:tav>
                                        <p:tav tm="100000">
                                          <p:val>
                                            <p:strVal val="#ppt_x"/>
                                          </p:val>
                                        </p:tav>
                                      </p:tavLst>
                                    </p:anim>
                                    <p:anim calcmode="lin" valueType="num">
                                      <p:cBhvr additive="base">
                                        <p:cTn id="38" dur="500" fill="hold"/>
                                        <p:tgtEl>
                                          <p:spTgt spid="1639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6394"/>
                                        </p:tgtEl>
                                        <p:attrNameLst>
                                          <p:attrName>style.visibility</p:attrName>
                                        </p:attrNameLst>
                                      </p:cBhvr>
                                      <p:to>
                                        <p:strVal val="visible"/>
                                      </p:to>
                                    </p:set>
                                    <p:anim calcmode="lin" valueType="num">
                                      <p:cBhvr additive="base">
                                        <p:cTn id="43" dur="500" fill="hold"/>
                                        <p:tgtEl>
                                          <p:spTgt spid="16394"/>
                                        </p:tgtEl>
                                        <p:attrNameLst>
                                          <p:attrName>ppt_x</p:attrName>
                                        </p:attrNameLst>
                                      </p:cBhvr>
                                      <p:tavLst>
                                        <p:tav tm="0">
                                          <p:val>
                                            <p:strVal val="#ppt_x"/>
                                          </p:val>
                                        </p:tav>
                                        <p:tav tm="100000">
                                          <p:val>
                                            <p:strVal val="#ppt_x"/>
                                          </p:val>
                                        </p:tav>
                                      </p:tavLst>
                                    </p:anim>
                                    <p:anim calcmode="lin" valueType="num">
                                      <p:cBhvr additive="base">
                                        <p:cTn id="44" dur="500" fill="hold"/>
                                        <p:tgtEl>
                                          <p:spTgt spid="1639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6396"/>
                                        </p:tgtEl>
                                        <p:attrNameLst>
                                          <p:attrName>style.visibility</p:attrName>
                                        </p:attrNameLst>
                                      </p:cBhvr>
                                      <p:to>
                                        <p:strVal val="visible"/>
                                      </p:to>
                                    </p:set>
                                    <p:anim calcmode="lin" valueType="num">
                                      <p:cBhvr additive="base">
                                        <p:cTn id="49" dur="500" fill="hold"/>
                                        <p:tgtEl>
                                          <p:spTgt spid="16396"/>
                                        </p:tgtEl>
                                        <p:attrNameLst>
                                          <p:attrName>ppt_x</p:attrName>
                                        </p:attrNameLst>
                                      </p:cBhvr>
                                      <p:tavLst>
                                        <p:tav tm="0">
                                          <p:val>
                                            <p:strVal val="#ppt_x"/>
                                          </p:val>
                                        </p:tav>
                                        <p:tav tm="100000">
                                          <p:val>
                                            <p:strVal val="#ppt_x"/>
                                          </p:val>
                                        </p:tav>
                                      </p:tavLst>
                                    </p:anim>
                                    <p:anim calcmode="lin" valueType="num">
                                      <p:cBhvr additive="base">
                                        <p:cTn id="50" dur="500" fill="hold"/>
                                        <p:tgtEl>
                                          <p:spTgt spid="1639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6398"/>
                                        </p:tgtEl>
                                        <p:attrNameLst>
                                          <p:attrName>style.visibility</p:attrName>
                                        </p:attrNameLst>
                                      </p:cBhvr>
                                      <p:to>
                                        <p:strVal val="visible"/>
                                      </p:to>
                                    </p:set>
                                    <p:anim calcmode="lin" valueType="num">
                                      <p:cBhvr additive="base">
                                        <p:cTn id="55" dur="500" fill="hold"/>
                                        <p:tgtEl>
                                          <p:spTgt spid="16398"/>
                                        </p:tgtEl>
                                        <p:attrNameLst>
                                          <p:attrName>ppt_x</p:attrName>
                                        </p:attrNameLst>
                                      </p:cBhvr>
                                      <p:tavLst>
                                        <p:tav tm="0">
                                          <p:val>
                                            <p:strVal val="#ppt_x"/>
                                          </p:val>
                                        </p:tav>
                                        <p:tav tm="100000">
                                          <p:val>
                                            <p:strVal val="#ppt_x"/>
                                          </p:val>
                                        </p:tav>
                                      </p:tavLst>
                                    </p:anim>
                                    <p:anim calcmode="lin" valueType="num">
                                      <p:cBhvr additive="base">
                                        <p:cTn id="56" dur="500" fill="hold"/>
                                        <p:tgtEl>
                                          <p:spTgt spid="16398"/>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6400"/>
                                        </p:tgtEl>
                                        <p:attrNameLst>
                                          <p:attrName>style.visibility</p:attrName>
                                        </p:attrNameLst>
                                      </p:cBhvr>
                                      <p:to>
                                        <p:strVal val="visible"/>
                                      </p:to>
                                    </p:set>
                                    <p:anim calcmode="lin" valueType="num">
                                      <p:cBhvr additive="base">
                                        <p:cTn id="61" dur="500" fill="hold"/>
                                        <p:tgtEl>
                                          <p:spTgt spid="16400"/>
                                        </p:tgtEl>
                                        <p:attrNameLst>
                                          <p:attrName>ppt_x</p:attrName>
                                        </p:attrNameLst>
                                      </p:cBhvr>
                                      <p:tavLst>
                                        <p:tav tm="0">
                                          <p:val>
                                            <p:strVal val="#ppt_x"/>
                                          </p:val>
                                        </p:tav>
                                        <p:tav tm="100000">
                                          <p:val>
                                            <p:strVal val="#ppt_x"/>
                                          </p:val>
                                        </p:tav>
                                      </p:tavLst>
                                    </p:anim>
                                    <p:anim calcmode="lin" valueType="num">
                                      <p:cBhvr additive="base">
                                        <p:cTn id="62" dur="500" fill="hold"/>
                                        <p:tgtEl>
                                          <p:spTgt spid="164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796" y="116632"/>
            <a:ext cx="6264696" cy="1243794"/>
          </a:xfrm>
        </p:spPr>
        <p:txBody>
          <a:bodyPr>
            <a:normAutofit fontScale="90000"/>
          </a:bodyPr>
          <a:lstStyle/>
          <a:p>
            <a:r>
              <a:rPr lang="en-US" dirty="0"/>
              <a:t>THIRD wine : </a:t>
            </a:r>
            <a:r>
              <a:rPr lang="en-US" dirty="0" err="1"/>
              <a:t>chinon</a:t>
            </a:r>
            <a:r>
              <a:rPr lang="en-US" dirty="0"/>
              <a:t> cuvee signee by </a:t>
            </a:r>
            <a:r>
              <a:rPr lang="en-US" dirty="0" err="1"/>
              <a:t>romain</a:t>
            </a:r>
            <a:r>
              <a:rPr lang="en-US" dirty="0"/>
              <a:t> </a:t>
            </a:r>
            <a:r>
              <a:rPr lang="en-US" dirty="0" err="1"/>
              <a:t>parisis</a:t>
            </a:r>
            <a:r>
              <a:rPr lang="en-US" dirty="0"/>
              <a:t> – </a:t>
            </a:r>
            <a:r>
              <a:rPr lang="en-US" dirty="0" err="1"/>
              <a:t>vignobles</a:t>
            </a:r>
            <a:r>
              <a:rPr lang="en-US" dirty="0"/>
              <a:t> du </a:t>
            </a:r>
            <a:r>
              <a:rPr lang="en-US" dirty="0" err="1"/>
              <a:t>paradis</a:t>
            </a:r>
            <a:endParaRPr lang="en-US" dirty="0"/>
          </a:p>
        </p:txBody>
      </p:sp>
      <p:sp>
        <p:nvSpPr>
          <p:cNvPr id="6" name="Content Placeholder 5">
            <a:extLst>
              <a:ext uri="{FF2B5EF4-FFF2-40B4-BE49-F238E27FC236}">
                <a16:creationId xmlns:a16="http://schemas.microsoft.com/office/drawing/2014/main" xmlns="" id="{3F583062-4D1D-473B-ABA5-63B9DC9D4F50}"/>
              </a:ext>
            </a:extLst>
          </p:cNvPr>
          <p:cNvSpPr>
            <a:spLocks noGrp="1"/>
          </p:cNvSpPr>
          <p:nvPr>
            <p:ph idx="1"/>
          </p:nvPr>
        </p:nvSpPr>
        <p:spPr>
          <a:xfrm>
            <a:off x="355029" y="1360426"/>
            <a:ext cx="11089232" cy="1243794"/>
          </a:xfrm>
        </p:spPr>
        <p:txBody>
          <a:bodyPr>
            <a:normAutofit/>
          </a:bodyPr>
          <a:lstStyle/>
          <a:p>
            <a:r>
              <a:rPr lang="en-US" sz="2400" dirty="0"/>
              <a:t>The </a:t>
            </a:r>
            <a:r>
              <a:rPr lang="en-US" sz="2400" dirty="0" err="1"/>
              <a:t>vignobles</a:t>
            </a:r>
            <a:r>
              <a:rPr lang="en-US" sz="2400" dirty="0"/>
              <a:t> du Paradis started in 1989 with the first planting of the 1</a:t>
            </a:r>
            <a:r>
              <a:rPr lang="en-US" sz="2400" baseline="30000" dirty="0"/>
              <a:t>st</a:t>
            </a:r>
            <a:r>
              <a:rPr lang="en-US" sz="2400" dirty="0"/>
              <a:t> hectare of le Clos de la </a:t>
            </a:r>
            <a:r>
              <a:rPr lang="en-US" sz="2400" dirty="0" err="1"/>
              <a:t>Niverdiere</a:t>
            </a:r>
            <a:r>
              <a:rPr lang="en-US" sz="2400" dirty="0"/>
              <a:t> </a:t>
            </a:r>
          </a:p>
        </p:txBody>
      </p:sp>
      <p:sp>
        <p:nvSpPr>
          <p:cNvPr id="10" name="Content Placeholder 5">
            <a:extLst>
              <a:ext uri="{FF2B5EF4-FFF2-40B4-BE49-F238E27FC236}">
                <a16:creationId xmlns:a16="http://schemas.microsoft.com/office/drawing/2014/main" xmlns="" id="{B8CAE8BE-5DDE-465D-ACEA-33D003FFA30A}"/>
              </a:ext>
            </a:extLst>
          </p:cNvPr>
          <p:cNvSpPr txBox="1">
            <a:spLocks/>
          </p:cNvSpPr>
          <p:nvPr/>
        </p:nvSpPr>
        <p:spPr>
          <a:xfrm>
            <a:off x="361708" y="2241215"/>
            <a:ext cx="11089232" cy="1243794"/>
          </a:xfrm>
          <a:prstGeom prst="rect">
            <a:avLst/>
          </a:prstGeom>
        </p:spPr>
        <p:txBody>
          <a:bodyPr vert="horz" lIns="121899" tIns="60949" rIns="121899" bIns="60949" rtlCol="0">
            <a:normAutofit/>
          </a:bodyPr>
          <a:lst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a:lstStyle>
          <a:p>
            <a:r>
              <a:rPr lang="en-US" sz="2400" dirty="0"/>
              <a:t>In 1991, the first harvest has been very disappointing because of a very cold weather in France this year. In 1992 a new place was built for the wine making to take of the new vines of the Domaine de la </a:t>
            </a:r>
            <a:r>
              <a:rPr lang="en-US" sz="2400" dirty="0" err="1"/>
              <a:t>Villardiere</a:t>
            </a:r>
            <a:r>
              <a:rPr lang="en-US" sz="2400" dirty="0"/>
              <a:t> </a:t>
            </a:r>
          </a:p>
        </p:txBody>
      </p:sp>
      <p:sp>
        <p:nvSpPr>
          <p:cNvPr id="11" name="Content Placeholder 5">
            <a:extLst>
              <a:ext uri="{FF2B5EF4-FFF2-40B4-BE49-F238E27FC236}">
                <a16:creationId xmlns:a16="http://schemas.microsoft.com/office/drawing/2014/main" xmlns="" id="{36747796-C548-4C3E-B2C8-4AFBA33EBD88}"/>
              </a:ext>
            </a:extLst>
          </p:cNvPr>
          <p:cNvSpPr txBox="1">
            <a:spLocks/>
          </p:cNvSpPr>
          <p:nvPr/>
        </p:nvSpPr>
        <p:spPr>
          <a:xfrm>
            <a:off x="361708" y="3349054"/>
            <a:ext cx="11089232" cy="584002"/>
          </a:xfrm>
          <a:prstGeom prst="rect">
            <a:avLst/>
          </a:prstGeom>
        </p:spPr>
        <p:txBody>
          <a:bodyPr vert="horz" lIns="121899" tIns="60949" rIns="121899" bIns="60949" rtlCol="0">
            <a:normAutofit/>
          </a:bodyPr>
          <a:lst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a:lstStyle>
          <a:p>
            <a:r>
              <a:rPr lang="en-US" sz="2400" dirty="0"/>
              <a:t>In 1999 the vineyard has been extended on Beaumont-</a:t>
            </a:r>
            <a:r>
              <a:rPr lang="en-US" sz="2400" dirty="0" err="1"/>
              <a:t>en</a:t>
            </a:r>
            <a:r>
              <a:rPr lang="en-US" sz="2400" dirty="0"/>
              <a:t>-</a:t>
            </a:r>
            <a:r>
              <a:rPr lang="en-US" sz="2400" dirty="0" err="1"/>
              <a:t>Veron</a:t>
            </a:r>
            <a:endParaRPr lang="en-US" sz="2400" dirty="0"/>
          </a:p>
        </p:txBody>
      </p:sp>
      <p:sp>
        <p:nvSpPr>
          <p:cNvPr id="7" name="Content Placeholder 5">
            <a:extLst>
              <a:ext uri="{FF2B5EF4-FFF2-40B4-BE49-F238E27FC236}">
                <a16:creationId xmlns:a16="http://schemas.microsoft.com/office/drawing/2014/main" xmlns="" id="{5AD29E54-EFAD-4613-AAD6-9F7079EA80DD}"/>
              </a:ext>
            </a:extLst>
          </p:cNvPr>
          <p:cNvSpPr txBox="1">
            <a:spLocks/>
          </p:cNvSpPr>
          <p:nvPr/>
        </p:nvSpPr>
        <p:spPr>
          <a:xfrm>
            <a:off x="361708" y="3933056"/>
            <a:ext cx="11089232" cy="1852550"/>
          </a:xfrm>
          <a:prstGeom prst="rect">
            <a:avLst/>
          </a:prstGeom>
        </p:spPr>
        <p:txBody>
          <a:bodyPr vert="horz" lIns="121899" tIns="60949" rIns="121899" bIns="60949" rtlCol="0">
            <a:normAutofit/>
          </a:bodyPr>
          <a:lst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a:lstStyle>
          <a:p>
            <a:r>
              <a:rPr lang="en-US" sz="2400" dirty="0"/>
              <a:t>The </a:t>
            </a:r>
            <a:r>
              <a:rPr lang="en-US" sz="2400" dirty="0" err="1"/>
              <a:t>vignobles</a:t>
            </a:r>
            <a:r>
              <a:rPr lang="en-US" sz="2400" dirty="0"/>
              <a:t> du Paradis are working with a ESAT called the </a:t>
            </a:r>
            <a:r>
              <a:rPr lang="en-US" sz="2400" dirty="0" err="1"/>
              <a:t>Chevaux</a:t>
            </a:r>
            <a:r>
              <a:rPr lang="en-US" sz="2400" dirty="0"/>
              <a:t> </a:t>
            </a:r>
            <a:r>
              <a:rPr lang="en-US" sz="2400" dirty="0" err="1"/>
              <a:t>Blancs</a:t>
            </a:r>
            <a:r>
              <a:rPr lang="en-US" sz="2400" dirty="0"/>
              <a:t> employing people with handicap and help them to get in a better social life. The </a:t>
            </a:r>
            <a:r>
              <a:rPr lang="en-US" sz="2400" dirty="0" err="1"/>
              <a:t>Vignobles</a:t>
            </a:r>
            <a:r>
              <a:rPr lang="en-US" sz="2400" dirty="0"/>
              <a:t> du Paradis obtained 10 medals in 2015 to the famous contest in Tours, Macon and Angers, and a special price at the concours general Agricole de Paris</a:t>
            </a:r>
          </a:p>
        </p:txBody>
      </p:sp>
      <p:pic>
        <p:nvPicPr>
          <p:cNvPr id="13314" name="Picture 2" descr="Romain Parisis présente une des sept cuvées médaillées.">
            <a:extLst>
              <a:ext uri="{FF2B5EF4-FFF2-40B4-BE49-F238E27FC236}">
                <a16:creationId xmlns:a16="http://schemas.microsoft.com/office/drawing/2014/main" xmlns="" id="{E855C5C5-86AA-4006-87D8-FA3852044D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9274" y="593066"/>
            <a:ext cx="4270276" cy="4270276"/>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Le vignoble des vins du paradis">
            <a:extLst>
              <a:ext uri="{FF2B5EF4-FFF2-40B4-BE49-F238E27FC236}">
                <a16:creationId xmlns:a16="http://schemas.microsoft.com/office/drawing/2014/main" xmlns="" id="{4335A772-FAFD-4BAD-B3BC-7C7EB9C946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7948" y="1072394"/>
            <a:ext cx="8991263" cy="5089055"/>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Le terroir">
            <a:extLst>
              <a:ext uri="{FF2B5EF4-FFF2-40B4-BE49-F238E27FC236}">
                <a16:creationId xmlns:a16="http://schemas.microsoft.com/office/drawing/2014/main" xmlns="" id="{CAC2D384-C047-448C-B575-41AE43CECA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4092" y="1392982"/>
            <a:ext cx="6683919" cy="3783098"/>
          </a:xfrm>
          <a:prstGeom prst="rect">
            <a:avLst/>
          </a:prstGeom>
          <a:noFill/>
          <a:extLst>
            <a:ext uri="{909E8E84-426E-40DD-AFC4-6F175D3DCCD1}">
              <a14:hiddenFill xmlns:a14="http://schemas.microsoft.com/office/drawing/2010/main">
                <a:solidFill>
                  <a:srgbClr val="FFFFFF"/>
                </a:solidFill>
              </a14:hiddenFill>
            </a:ext>
          </a:extLst>
        </p:spPr>
      </p:pic>
      <p:pic>
        <p:nvPicPr>
          <p:cNvPr id="13320" name="Picture 8">
            <a:extLst>
              <a:ext uri="{FF2B5EF4-FFF2-40B4-BE49-F238E27FC236}">
                <a16:creationId xmlns:a16="http://schemas.microsoft.com/office/drawing/2014/main" xmlns="" id="{15F9F6E0-18AF-4BD5-A6FC-E5AB80BC6B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30503" y="696552"/>
            <a:ext cx="8482371" cy="48010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3178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anim calcmode="lin" valueType="num">
                                      <p:cBhvr additive="base">
                                        <p:cTn id="19"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 calcmode="lin" valueType="num">
                                      <p:cBhvr additive="base">
                                        <p:cTn id="25"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3314"/>
                                        </p:tgtEl>
                                        <p:attrNameLst>
                                          <p:attrName>style.visibility</p:attrName>
                                        </p:attrNameLst>
                                      </p:cBhvr>
                                      <p:to>
                                        <p:strVal val="visible"/>
                                      </p:to>
                                    </p:set>
                                    <p:anim calcmode="lin" valueType="num">
                                      <p:cBhvr additive="base">
                                        <p:cTn id="31" dur="500" fill="hold"/>
                                        <p:tgtEl>
                                          <p:spTgt spid="13314"/>
                                        </p:tgtEl>
                                        <p:attrNameLst>
                                          <p:attrName>ppt_x</p:attrName>
                                        </p:attrNameLst>
                                      </p:cBhvr>
                                      <p:tavLst>
                                        <p:tav tm="0">
                                          <p:val>
                                            <p:strVal val="#ppt_x"/>
                                          </p:val>
                                        </p:tav>
                                        <p:tav tm="100000">
                                          <p:val>
                                            <p:strVal val="#ppt_x"/>
                                          </p:val>
                                        </p:tav>
                                      </p:tavLst>
                                    </p:anim>
                                    <p:anim calcmode="lin" valueType="num">
                                      <p:cBhvr additive="base">
                                        <p:cTn id="32" dur="500" fill="hold"/>
                                        <p:tgtEl>
                                          <p:spTgt spid="1331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3316"/>
                                        </p:tgtEl>
                                        <p:attrNameLst>
                                          <p:attrName>style.visibility</p:attrName>
                                        </p:attrNameLst>
                                      </p:cBhvr>
                                      <p:to>
                                        <p:strVal val="visible"/>
                                      </p:to>
                                    </p:set>
                                    <p:anim calcmode="lin" valueType="num">
                                      <p:cBhvr additive="base">
                                        <p:cTn id="37" dur="500" fill="hold"/>
                                        <p:tgtEl>
                                          <p:spTgt spid="13316"/>
                                        </p:tgtEl>
                                        <p:attrNameLst>
                                          <p:attrName>ppt_x</p:attrName>
                                        </p:attrNameLst>
                                      </p:cBhvr>
                                      <p:tavLst>
                                        <p:tav tm="0">
                                          <p:val>
                                            <p:strVal val="#ppt_x"/>
                                          </p:val>
                                        </p:tav>
                                        <p:tav tm="100000">
                                          <p:val>
                                            <p:strVal val="#ppt_x"/>
                                          </p:val>
                                        </p:tav>
                                      </p:tavLst>
                                    </p:anim>
                                    <p:anim calcmode="lin" valueType="num">
                                      <p:cBhvr additive="base">
                                        <p:cTn id="38" dur="500" fill="hold"/>
                                        <p:tgtEl>
                                          <p:spTgt spid="1331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3318"/>
                                        </p:tgtEl>
                                        <p:attrNameLst>
                                          <p:attrName>style.visibility</p:attrName>
                                        </p:attrNameLst>
                                      </p:cBhvr>
                                      <p:to>
                                        <p:strVal val="visible"/>
                                      </p:to>
                                    </p:set>
                                    <p:anim calcmode="lin" valueType="num">
                                      <p:cBhvr additive="base">
                                        <p:cTn id="43" dur="500" fill="hold"/>
                                        <p:tgtEl>
                                          <p:spTgt spid="13318"/>
                                        </p:tgtEl>
                                        <p:attrNameLst>
                                          <p:attrName>ppt_x</p:attrName>
                                        </p:attrNameLst>
                                      </p:cBhvr>
                                      <p:tavLst>
                                        <p:tav tm="0">
                                          <p:val>
                                            <p:strVal val="#ppt_x"/>
                                          </p:val>
                                        </p:tav>
                                        <p:tav tm="100000">
                                          <p:val>
                                            <p:strVal val="#ppt_x"/>
                                          </p:val>
                                        </p:tav>
                                      </p:tavLst>
                                    </p:anim>
                                    <p:anim calcmode="lin" valueType="num">
                                      <p:cBhvr additive="base">
                                        <p:cTn id="44" dur="500" fill="hold"/>
                                        <p:tgtEl>
                                          <p:spTgt spid="13318"/>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3320"/>
                                        </p:tgtEl>
                                        <p:attrNameLst>
                                          <p:attrName>style.visibility</p:attrName>
                                        </p:attrNameLst>
                                      </p:cBhvr>
                                      <p:to>
                                        <p:strVal val="visible"/>
                                      </p:to>
                                    </p:set>
                                    <p:anim calcmode="lin" valueType="num">
                                      <p:cBhvr additive="base">
                                        <p:cTn id="49" dur="500" fill="hold"/>
                                        <p:tgtEl>
                                          <p:spTgt spid="13320"/>
                                        </p:tgtEl>
                                        <p:attrNameLst>
                                          <p:attrName>ppt_x</p:attrName>
                                        </p:attrNameLst>
                                      </p:cBhvr>
                                      <p:tavLst>
                                        <p:tav tm="0">
                                          <p:val>
                                            <p:strVal val="#ppt_x"/>
                                          </p:val>
                                        </p:tav>
                                        <p:tav tm="100000">
                                          <p:val>
                                            <p:strVal val="#ppt_x"/>
                                          </p:val>
                                        </p:tav>
                                      </p:tavLst>
                                    </p:anim>
                                    <p:anim calcmode="lin" valueType="num">
                                      <p:cBhvr additive="base">
                                        <p:cTn id="50" dur="500" fill="hold"/>
                                        <p:tgtEl>
                                          <p:spTgt spid="133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163" y="188640"/>
            <a:ext cx="9212697" cy="792088"/>
          </a:xfrm>
        </p:spPr>
        <p:txBody>
          <a:bodyPr>
            <a:normAutofit fontScale="90000"/>
          </a:bodyPr>
          <a:lstStyle/>
          <a:p>
            <a:r>
              <a:rPr lang="en-US" dirty="0"/>
              <a:t>THIRD wine : </a:t>
            </a:r>
            <a:r>
              <a:rPr lang="en-US" dirty="0" err="1"/>
              <a:t>chinon</a:t>
            </a:r>
            <a:r>
              <a:rPr lang="en-US" dirty="0"/>
              <a:t> cuvee signee by </a:t>
            </a:r>
            <a:r>
              <a:rPr lang="en-US" dirty="0" err="1"/>
              <a:t>romain</a:t>
            </a:r>
            <a:r>
              <a:rPr lang="en-US" dirty="0"/>
              <a:t> </a:t>
            </a:r>
            <a:r>
              <a:rPr lang="en-US" dirty="0" err="1"/>
              <a:t>parisis</a:t>
            </a:r>
            <a:endParaRPr lang="en-US" dirty="0"/>
          </a:p>
        </p:txBody>
      </p:sp>
      <p:sp>
        <p:nvSpPr>
          <p:cNvPr id="3" name="Content Placeholder 2">
            <a:extLst>
              <a:ext uri="{FF2B5EF4-FFF2-40B4-BE49-F238E27FC236}">
                <a16:creationId xmlns:a16="http://schemas.microsoft.com/office/drawing/2014/main" xmlns="" id="{81F32851-3952-4FE1-99F3-8495CB09DA96}"/>
              </a:ext>
            </a:extLst>
          </p:cNvPr>
          <p:cNvSpPr>
            <a:spLocks noGrp="1"/>
          </p:cNvSpPr>
          <p:nvPr>
            <p:ph idx="1"/>
          </p:nvPr>
        </p:nvSpPr>
        <p:spPr>
          <a:xfrm>
            <a:off x="905646" y="1412776"/>
            <a:ext cx="8348602" cy="4536504"/>
          </a:xfrm>
        </p:spPr>
        <p:txBody>
          <a:bodyPr>
            <a:normAutofit/>
          </a:bodyPr>
          <a:lstStyle/>
          <a:p>
            <a:r>
              <a:rPr lang="en-US" dirty="0"/>
              <a:t>100% Cabernet franc</a:t>
            </a:r>
          </a:p>
          <a:p>
            <a:r>
              <a:rPr lang="en-US" dirty="0"/>
              <a:t>Very youthful bright medium-ruby </a:t>
            </a:r>
            <a:r>
              <a:rPr lang="en-US" dirty="0" err="1"/>
              <a:t>colour</a:t>
            </a:r>
            <a:endParaRPr lang="en-US" dirty="0"/>
          </a:p>
          <a:p>
            <a:r>
              <a:rPr lang="en-US" dirty="0"/>
              <a:t>Aromas suggest cedar, cinnamon and sour cherry</a:t>
            </a:r>
          </a:p>
          <a:p>
            <a:r>
              <a:rPr lang="en-US" dirty="0"/>
              <a:t>Dry, quite fruity with very light tannins</a:t>
            </a:r>
          </a:p>
          <a:p>
            <a:r>
              <a:rPr lang="en-US" dirty="0"/>
              <a:t>Medium bodied, perfect pairing with meat or winter barbecue !</a:t>
            </a:r>
          </a:p>
        </p:txBody>
      </p:sp>
      <p:pic>
        <p:nvPicPr>
          <p:cNvPr id="11266" name="Picture 2" descr="Cuvee Signee by Romain Parisis Chinon">
            <a:extLst>
              <a:ext uri="{FF2B5EF4-FFF2-40B4-BE49-F238E27FC236}">
                <a16:creationId xmlns:a16="http://schemas.microsoft.com/office/drawing/2014/main" xmlns="" id="{15666478-ED42-44C0-AF40-96454F3877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4572" y="0"/>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4490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8037" y="195889"/>
            <a:ext cx="5619750" cy="784839"/>
          </a:xfrm>
        </p:spPr>
        <p:txBody>
          <a:bodyPr>
            <a:normAutofit fontScale="90000"/>
          </a:bodyPr>
          <a:lstStyle/>
          <a:p>
            <a:r>
              <a:rPr lang="en-US" dirty="0"/>
              <a:t>Last wine : Saumur rose de </a:t>
            </a:r>
            <a:r>
              <a:rPr lang="en-US" dirty="0" err="1"/>
              <a:t>bussy</a:t>
            </a:r>
            <a:endParaRPr lang="en-US" dirty="0"/>
          </a:p>
        </p:txBody>
      </p:sp>
      <p:sp>
        <p:nvSpPr>
          <p:cNvPr id="6" name="Content Placeholder 5">
            <a:extLst>
              <a:ext uri="{FF2B5EF4-FFF2-40B4-BE49-F238E27FC236}">
                <a16:creationId xmlns:a16="http://schemas.microsoft.com/office/drawing/2014/main" xmlns="" id="{3F583062-4D1D-473B-ABA5-63B9DC9D4F50}"/>
              </a:ext>
            </a:extLst>
          </p:cNvPr>
          <p:cNvSpPr>
            <a:spLocks noGrp="1"/>
          </p:cNvSpPr>
          <p:nvPr>
            <p:ph idx="1"/>
          </p:nvPr>
        </p:nvSpPr>
        <p:spPr>
          <a:xfrm>
            <a:off x="213151" y="5659043"/>
            <a:ext cx="11353869" cy="1243794"/>
          </a:xfrm>
        </p:spPr>
        <p:txBody>
          <a:bodyPr>
            <a:normAutofit/>
          </a:bodyPr>
          <a:lstStyle/>
          <a:p>
            <a:r>
              <a:rPr lang="en-US" dirty="0"/>
              <a:t>The Louis de </a:t>
            </a:r>
            <a:r>
              <a:rPr lang="en-US" dirty="0" err="1"/>
              <a:t>Grenelle</a:t>
            </a:r>
            <a:r>
              <a:rPr lang="en-US" dirty="0"/>
              <a:t> style has been constructed over generations, today creating a range of unique wines, each with its own history</a:t>
            </a:r>
            <a:endParaRPr lang="en-US" sz="2400" dirty="0"/>
          </a:p>
        </p:txBody>
      </p:sp>
      <p:sp>
        <p:nvSpPr>
          <p:cNvPr id="5" name="Content Placeholder 5">
            <a:extLst>
              <a:ext uri="{FF2B5EF4-FFF2-40B4-BE49-F238E27FC236}">
                <a16:creationId xmlns:a16="http://schemas.microsoft.com/office/drawing/2014/main" xmlns="" id="{D994248F-BF2F-4057-B1C0-E6B70DAA0064}"/>
              </a:ext>
            </a:extLst>
          </p:cNvPr>
          <p:cNvSpPr txBox="1">
            <a:spLocks/>
          </p:cNvSpPr>
          <p:nvPr/>
        </p:nvSpPr>
        <p:spPr>
          <a:xfrm>
            <a:off x="213151" y="922029"/>
            <a:ext cx="9697685" cy="959833"/>
          </a:xfrm>
          <a:prstGeom prst="rect">
            <a:avLst/>
          </a:prstGeom>
        </p:spPr>
        <p:txBody>
          <a:bodyPr vert="horz" lIns="121899" tIns="60949" rIns="121899" bIns="60949" rtlCol="0">
            <a:noAutofit/>
          </a:bodyPr>
          <a:lst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a:lstStyle>
          <a:p>
            <a:r>
              <a:rPr lang="en-US" dirty="0"/>
              <a:t>Maison Louis de </a:t>
            </a:r>
            <a:r>
              <a:rPr lang="en-US" dirty="0" err="1"/>
              <a:t>Grenelle</a:t>
            </a:r>
            <a:r>
              <a:rPr lang="en-US" dirty="0"/>
              <a:t> has been inspired by this same passion since 1859, and today is the last of the great independent Saumur family houses</a:t>
            </a:r>
          </a:p>
        </p:txBody>
      </p:sp>
      <p:sp>
        <p:nvSpPr>
          <p:cNvPr id="7" name="Content Placeholder 5">
            <a:extLst>
              <a:ext uri="{FF2B5EF4-FFF2-40B4-BE49-F238E27FC236}">
                <a16:creationId xmlns:a16="http://schemas.microsoft.com/office/drawing/2014/main" xmlns="" id="{77AF0FBB-B912-4CBC-A123-86BAAB2BD270}"/>
              </a:ext>
            </a:extLst>
          </p:cNvPr>
          <p:cNvSpPr txBox="1">
            <a:spLocks/>
          </p:cNvSpPr>
          <p:nvPr/>
        </p:nvSpPr>
        <p:spPr>
          <a:xfrm>
            <a:off x="130935" y="2297567"/>
            <a:ext cx="11449272" cy="959833"/>
          </a:xfrm>
          <a:prstGeom prst="rect">
            <a:avLst/>
          </a:prstGeom>
        </p:spPr>
        <p:txBody>
          <a:bodyPr vert="horz" lIns="121899" tIns="60949" rIns="121899" bIns="60949" rtlCol="0">
            <a:noAutofit/>
          </a:bodyPr>
          <a:lst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a:lstStyle>
          <a:p>
            <a:r>
              <a:rPr lang="en-US" dirty="0"/>
              <a:t>In the heart of their cellars carved out of the </a:t>
            </a:r>
            <a:r>
              <a:rPr lang="en-US" dirty="0" err="1"/>
              <a:t>tuffeau</a:t>
            </a:r>
            <a:r>
              <a:rPr lang="en-US" dirty="0"/>
              <a:t> stone, they create their Fines </a:t>
            </a:r>
            <a:r>
              <a:rPr lang="en-US" dirty="0" err="1"/>
              <a:t>Bulles</a:t>
            </a:r>
            <a:r>
              <a:rPr lang="en-US" dirty="0"/>
              <a:t> wines with their delicate, refined and complex styles</a:t>
            </a:r>
          </a:p>
        </p:txBody>
      </p:sp>
      <p:sp>
        <p:nvSpPr>
          <p:cNvPr id="8" name="Content Placeholder 5">
            <a:extLst>
              <a:ext uri="{FF2B5EF4-FFF2-40B4-BE49-F238E27FC236}">
                <a16:creationId xmlns:a16="http://schemas.microsoft.com/office/drawing/2014/main" xmlns="" id="{0D8614F2-33D0-4157-844E-0FBF46A02696}"/>
              </a:ext>
            </a:extLst>
          </p:cNvPr>
          <p:cNvSpPr txBox="1">
            <a:spLocks/>
          </p:cNvSpPr>
          <p:nvPr/>
        </p:nvSpPr>
        <p:spPr>
          <a:xfrm>
            <a:off x="165449" y="3257400"/>
            <a:ext cx="11449272" cy="1953314"/>
          </a:xfrm>
          <a:prstGeom prst="rect">
            <a:avLst/>
          </a:prstGeom>
        </p:spPr>
        <p:txBody>
          <a:bodyPr vert="horz" lIns="121899" tIns="60949" rIns="121899" bIns="60949" rtlCol="0">
            <a:noAutofit/>
          </a:bodyPr>
          <a:lst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a:lstStyle>
          <a:p>
            <a:pPr>
              <a:lnSpc>
                <a:spcPct val="100000"/>
              </a:lnSpc>
            </a:pPr>
            <a:r>
              <a:rPr lang="en-US" dirty="0"/>
              <a:t>La </a:t>
            </a:r>
            <a:r>
              <a:rPr lang="en-US" dirty="0" err="1"/>
              <a:t>Durandière</a:t>
            </a:r>
            <a:r>
              <a:rPr lang="en-US" dirty="0"/>
              <a:t> is the family estate. Françoise FLAO and her brother Antoine BODET cultivate 40 hectares of vineyards here, in keeping with the Maison's spirit and personality. With passion at the heart of her work, more than ever she cultivates her knowledge of the terroirs and the diversity of their grape varieties</a:t>
            </a:r>
          </a:p>
        </p:txBody>
      </p:sp>
      <p:pic>
        <p:nvPicPr>
          <p:cNvPr id="15362" name="Picture 2" descr="cave tuffeau">
            <a:extLst>
              <a:ext uri="{FF2B5EF4-FFF2-40B4-BE49-F238E27FC236}">
                <a16:creationId xmlns:a16="http://schemas.microsoft.com/office/drawing/2014/main" xmlns="" id="{FF9D0921-6858-4F90-A36B-3C3F6D4BE4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2390" y="74095"/>
            <a:ext cx="5000565" cy="6611858"/>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Flao">
            <a:extLst>
              <a:ext uri="{FF2B5EF4-FFF2-40B4-BE49-F238E27FC236}">
                <a16:creationId xmlns:a16="http://schemas.microsoft.com/office/drawing/2014/main" xmlns="" id="{8FA40DA3-4C49-4D96-8E77-EB66B07657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9882" y="74095"/>
            <a:ext cx="4545579" cy="6670283"/>
          </a:xfrm>
          <a:prstGeom prst="rect">
            <a:avLst/>
          </a:prstGeom>
          <a:noFill/>
          <a:extLst>
            <a:ext uri="{909E8E84-426E-40DD-AFC4-6F175D3DCCD1}">
              <a14:hiddenFill xmlns:a14="http://schemas.microsoft.com/office/drawing/2010/main">
                <a:solidFill>
                  <a:srgbClr val="FFFFFF"/>
                </a:solidFill>
              </a14:hiddenFill>
            </a:ext>
          </a:extLst>
        </p:spPr>
      </p:pic>
      <p:pic>
        <p:nvPicPr>
          <p:cNvPr id="15366" name="Picture 6" descr="Domaine viticole à Montreuil-Bellay">
            <a:extLst>
              <a:ext uri="{FF2B5EF4-FFF2-40B4-BE49-F238E27FC236}">
                <a16:creationId xmlns:a16="http://schemas.microsoft.com/office/drawing/2014/main" xmlns="" id="{ECEBC5DB-5385-418C-B2DF-3AF7B32665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6673" y="74095"/>
            <a:ext cx="9288732" cy="6621486"/>
          </a:xfrm>
          <a:prstGeom prst="rect">
            <a:avLst/>
          </a:prstGeom>
          <a:noFill/>
          <a:extLst>
            <a:ext uri="{909E8E84-426E-40DD-AFC4-6F175D3DCCD1}">
              <a14:hiddenFill xmlns:a14="http://schemas.microsoft.com/office/drawing/2010/main">
                <a:solidFill>
                  <a:srgbClr val="FFFFFF"/>
                </a:solidFill>
              </a14:hiddenFill>
            </a:ext>
          </a:extLst>
        </p:spPr>
      </p:pic>
      <p:pic>
        <p:nvPicPr>
          <p:cNvPr id="15368" name="Picture 8" descr="Château de la Durandière, domaine viticole dans la vallée de la Loire">
            <a:extLst>
              <a:ext uri="{FF2B5EF4-FFF2-40B4-BE49-F238E27FC236}">
                <a16:creationId xmlns:a16="http://schemas.microsoft.com/office/drawing/2014/main" xmlns="" id="{72D31C98-4A37-413D-BA80-C68C577339C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07876" y="142875"/>
            <a:ext cx="5682879" cy="6572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1412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 calcmode="lin" valueType="num">
                                      <p:cBhvr additive="base">
                                        <p:cTn id="25"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5362"/>
                                        </p:tgtEl>
                                        <p:attrNameLst>
                                          <p:attrName>style.visibility</p:attrName>
                                        </p:attrNameLst>
                                      </p:cBhvr>
                                      <p:to>
                                        <p:strVal val="visible"/>
                                      </p:to>
                                    </p:set>
                                    <p:anim calcmode="lin" valueType="num">
                                      <p:cBhvr additive="base">
                                        <p:cTn id="31" dur="500" fill="hold"/>
                                        <p:tgtEl>
                                          <p:spTgt spid="15362"/>
                                        </p:tgtEl>
                                        <p:attrNameLst>
                                          <p:attrName>ppt_x</p:attrName>
                                        </p:attrNameLst>
                                      </p:cBhvr>
                                      <p:tavLst>
                                        <p:tav tm="0">
                                          <p:val>
                                            <p:strVal val="#ppt_x"/>
                                          </p:val>
                                        </p:tav>
                                        <p:tav tm="100000">
                                          <p:val>
                                            <p:strVal val="#ppt_x"/>
                                          </p:val>
                                        </p:tav>
                                      </p:tavLst>
                                    </p:anim>
                                    <p:anim calcmode="lin" valueType="num">
                                      <p:cBhvr additive="base">
                                        <p:cTn id="32" dur="500" fill="hold"/>
                                        <p:tgtEl>
                                          <p:spTgt spid="1536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5364"/>
                                        </p:tgtEl>
                                        <p:attrNameLst>
                                          <p:attrName>style.visibility</p:attrName>
                                        </p:attrNameLst>
                                      </p:cBhvr>
                                      <p:to>
                                        <p:strVal val="visible"/>
                                      </p:to>
                                    </p:set>
                                    <p:anim calcmode="lin" valueType="num">
                                      <p:cBhvr additive="base">
                                        <p:cTn id="37" dur="500" fill="hold"/>
                                        <p:tgtEl>
                                          <p:spTgt spid="15364"/>
                                        </p:tgtEl>
                                        <p:attrNameLst>
                                          <p:attrName>ppt_x</p:attrName>
                                        </p:attrNameLst>
                                      </p:cBhvr>
                                      <p:tavLst>
                                        <p:tav tm="0">
                                          <p:val>
                                            <p:strVal val="#ppt_x"/>
                                          </p:val>
                                        </p:tav>
                                        <p:tav tm="100000">
                                          <p:val>
                                            <p:strVal val="#ppt_x"/>
                                          </p:val>
                                        </p:tav>
                                      </p:tavLst>
                                    </p:anim>
                                    <p:anim calcmode="lin" valueType="num">
                                      <p:cBhvr additive="base">
                                        <p:cTn id="38" dur="500" fill="hold"/>
                                        <p:tgtEl>
                                          <p:spTgt spid="1536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5366"/>
                                        </p:tgtEl>
                                        <p:attrNameLst>
                                          <p:attrName>style.visibility</p:attrName>
                                        </p:attrNameLst>
                                      </p:cBhvr>
                                      <p:to>
                                        <p:strVal val="visible"/>
                                      </p:to>
                                    </p:set>
                                    <p:anim calcmode="lin" valueType="num">
                                      <p:cBhvr additive="base">
                                        <p:cTn id="43" dur="500" fill="hold"/>
                                        <p:tgtEl>
                                          <p:spTgt spid="15366"/>
                                        </p:tgtEl>
                                        <p:attrNameLst>
                                          <p:attrName>ppt_x</p:attrName>
                                        </p:attrNameLst>
                                      </p:cBhvr>
                                      <p:tavLst>
                                        <p:tav tm="0">
                                          <p:val>
                                            <p:strVal val="#ppt_x"/>
                                          </p:val>
                                        </p:tav>
                                        <p:tav tm="100000">
                                          <p:val>
                                            <p:strVal val="#ppt_x"/>
                                          </p:val>
                                        </p:tav>
                                      </p:tavLst>
                                    </p:anim>
                                    <p:anim calcmode="lin" valueType="num">
                                      <p:cBhvr additive="base">
                                        <p:cTn id="44" dur="500" fill="hold"/>
                                        <p:tgtEl>
                                          <p:spTgt spid="1536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5368"/>
                                        </p:tgtEl>
                                        <p:attrNameLst>
                                          <p:attrName>style.visibility</p:attrName>
                                        </p:attrNameLst>
                                      </p:cBhvr>
                                      <p:to>
                                        <p:strVal val="visible"/>
                                      </p:to>
                                    </p:set>
                                    <p:anim calcmode="lin" valueType="num">
                                      <p:cBhvr additive="base">
                                        <p:cTn id="49" dur="500" fill="hold"/>
                                        <p:tgtEl>
                                          <p:spTgt spid="15368"/>
                                        </p:tgtEl>
                                        <p:attrNameLst>
                                          <p:attrName>ppt_x</p:attrName>
                                        </p:attrNameLst>
                                      </p:cBhvr>
                                      <p:tavLst>
                                        <p:tav tm="0">
                                          <p:val>
                                            <p:strVal val="#ppt_x"/>
                                          </p:val>
                                        </p:tav>
                                        <p:tav tm="100000">
                                          <p:val>
                                            <p:strVal val="#ppt_x"/>
                                          </p:val>
                                        </p:tav>
                                      </p:tavLst>
                                    </p:anim>
                                    <p:anim calcmode="lin" valueType="num">
                                      <p:cBhvr additive="base">
                                        <p:cTn id="50" dur="500" fill="hold"/>
                                        <p:tgtEl>
                                          <p:spTgt spid="153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5" grpId="0"/>
      <p:bldP spid="7"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322" y="181111"/>
            <a:ext cx="9212697" cy="792088"/>
          </a:xfrm>
        </p:spPr>
        <p:txBody>
          <a:bodyPr>
            <a:normAutofit/>
          </a:bodyPr>
          <a:lstStyle/>
          <a:p>
            <a:r>
              <a:rPr lang="en-US" dirty="0"/>
              <a:t>Last wine : Saumur rose de </a:t>
            </a:r>
            <a:r>
              <a:rPr lang="en-US" dirty="0" err="1"/>
              <a:t>bussy</a:t>
            </a:r>
            <a:endParaRPr lang="en-US" dirty="0"/>
          </a:p>
        </p:txBody>
      </p:sp>
      <p:sp>
        <p:nvSpPr>
          <p:cNvPr id="3" name="Content Placeholder 2">
            <a:extLst>
              <a:ext uri="{FF2B5EF4-FFF2-40B4-BE49-F238E27FC236}">
                <a16:creationId xmlns:a16="http://schemas.microsoft.com/office/drawing/2014/main" xmlns="" id="{81F32851-3952-4FE1-99F3-8495CB09DA96}"/>
              </a:ext>
            </a:extLst>
          </p:cNvPr>
          <p:cNvSpPr>
            <a:spLocks noGrp="1"/>
          </p:cNvSpPr>
          <p:nvPr>
            <p:ph idx="1"/>
          </p:nvPr>
        </p:nvSpPr>
        <p:spPr>
          <a:xfrm>
            <a:off x="914163" y="1196752"/>
            <a:ext cx="8348602" cy="4896543"/>
          </a:xfrm>
        </p:spPr>
        <p:txBody>
          <a:bodyPr>
            <a:normAutofit/>
          </a:bodyPr>
          <a:lstStyle/>
          <a:p>
            <a:r>
              <a:rPr lang="en-US" dirty="0"/>
              <a:t>Grapes : 100% cabernet franc</a:t>
            </a:r>
          </a:p>
          <a:p>
            <a:r>
              <a:rPr lang="en-US" dirty="0"/>
              <a:t>Medium bodied</a:t>
            </a:r>
          </a:p>
          <a:p>
            <a:r>
              <a:rPr lang="en-US" dirty="0"/>
              <a:t>A rich and layered </a:t>
            </a:r>
            <a:r>
              <a:rPr lang="en-US" dirty="0" err="1"/>
              <a:t>Cremant</a:t>
            </a:r>
            <a:r>
              <a:rPr lang="en-US" dirty="0"/>
              <a:t> produced from Cabernet Franc</a:t>
            </a:r>
          </a:p>
          <a:p>
            <a:r>
              <a:rPr lang="en-US" dirty="0"/>
              <a:t>Notes of fresh red berries and citrus give this wine depth</a:t>
            </a:r>
          </a:p>
          <a:p>
            <a:r>
              <a:rPr lang="en-US" dirty="0"/>
              <a:t>Sweet while kept from cloying by its acidity, it is an opulent wine, with honey and fine almond and marzipan flavors at the end</a:t>
            </a:r>
          </a:p>
        </p:txBody>
      </p:sp>
      <p:pic>
        <p:nvPicPr>
          <p:cNvPr id="14338" name="Picture 2" descr="De Bussy Saumur Rose">
            <a:extLst>
              <a:ext uri="{FF2B5EF4-FFF2-40B4-BE49-F238E27FC236}">
                <a16:creationId xmlns:a16="http://schemas.microsoft.com/office/drawing/2014/main" xmlns="" id="{31A72BFD-85DD-4C8E-9350-6C6B3A6DDF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17332" y="0"/>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3825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3705" y="156253"/>
            <a:ext cx="9212697" cy="792088"/>
          </a:xfrm>
        </p:spPr>
        <p:txBody>
          <a:bodyPr>
            <a:normAutofit/>
          </a:bodyPr>
          <a:lstStyle/>
          <a:p>
            <a:r>
              <a:rPr lang="en-US" dirty="0"/>
              <a:t>Domaine des </a:t>
            </a:r>
            <a:r>
              <a:rPr lang="en-US" dirty="0" err="1"/>
              <a:t>hauts</a:t>
            </a:r>
            <a:r>
              <a:rPr lang="en-US" dirty="0"/>
              <a:t> de </a:t>
            </a:r>
            <a:r>
              <a:rPr lang="en-US" dirty="0" err="1"/>
              <a:t>loire</a:t>
            </a:r>
            <a:r>
              <a:rPr lang="en-US" dirty="0"/>
              <a:t> - </a:t>
            </a:r>
            <a:r>
              <a:rPr lang="en-US" dirty="0" err="1"/>
              <a:t>onzain</a:t>
            </a:r>
            <a:endParaRPr lang="en-US" dirty="0"/>
          </a:p>
        </p:txBody>
      </p:sp>
      <p:sp>
        <p:nvSpPr>
          <p:cNvPr id="3" name="Content Placeholder 2">
            <a:extLst>
              <a:ext uri="{FF2B5EF4-FFF2-40B4-BE49-F238E27FC236}">
                <a16:creationId xmlns:a16="http://schemas.microsoft.com/office/drawing/2014/main" xmlns="" id="{81F32851-3952-4FE1-99F3-8495CB09DA96}"/>
              </a:ext>
            </a:extLst>
          </p:cNvPr>
          <p:cNvSpPr>
            <a:spLocks noGrp="1"/>
          </p:cNvSpPr>
          <p:nvPr>
            <p:ph idx="1"/>
          </p:nvPr>
        </p:nvSpPr>
        <p:spPr>
          <a:xfrm>
            <a:off x="61322" y="973682"/>
            <a:ext cx="12127503" cy="1224136"/>
          </a:xfrm>
        </p:spPr>
        <p:txBody>
          <a:bodyPr>
            <a:normAutofit/>
          </a:bodyPr>
          <a:lstStyle/>
          <a:p>
            <a:r>
              <a:rPr lang="en-US" sz="2600" dirty="0"/>
              <a:t>There is nowhere that would allow visitors to appreciate all of the distinctive features of a French family residence as well as this former hunting lodge built in the 19th Century</a:t>
            </a:r>
          </a:p>
        </p:txBody>
      </p:sp>
      <p:sp>
        <p:nvSpPr>
          <p:cNvPr id="6" name="Content Placeholder 2">
            <a:extLst>
              <a:ext uri="{FF2B5EF4-FFF2-40B4-BE49-F238E27FC236}">
                <a16:creationId xmlns:a16="http://schemas.microsoft.com/office/drawing/2014/main" xmlns="" id="{E121B680-C635-40E1-86ED-4B58CE79C0C9}"/>
              </a:ext>
            </a:extLst>
          </p:cNvPr>
          <p:cNvSpPr txBox="1">
            <a:spLocks/>
          </p:cNvSpPr>
          <p:nvPr/>
        </p:nvSpPr>
        <p:spPr>
          <a:xfrm>
            <a:off x="56852" y="2139996"/>
            <a:ext cx="11865737" cy="1904648"/>
          </a:xfrm>
          <a:prstGeom prst="rect">
            <a:avLst/>
          </a:prstGeom>
        </p:spPr>
        <p:txBody>
          <a:bodyPr vert="horz" lIns="121899" tIns="60949" rIns="121899" bIns="60949" rtlCol="0">
            <a:normAutofit fontScale="92500" lnSpcReduction="10000"/>
          </a:bodyPr>
          <a:lst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a:lstStyle>
          <a:p>
            <a:r>
              <a:rPr lang="en-US" dirty="0"/>
              <a:t>Nowadays, guests arriving at the château are immediately greeted by Pierre </a:t>
            </a:r>
            <a:r>
              <a:rPr lang="en-US" dirty="0" err="1"/>
              <a:t>Yermia’s</a:t>
            </a:r>
            <a:r>
              <a:rPr lang="en-US" dirty="0"/>
              <a:t> monumental piece entitled Le Grand Cerf des Hauts de Loire (‘The Great Deer of the Hauts de Loire’) – a prime example of the property’s ability to incorporate art into its natural surroundings. The grounds themselves are, in fact, something of a living exhibition</a:t>
            </a:r>
          </a:p>
        </p:txBody>
      </p:sp>
      <p:sp>
        <p:nvSpPr>
          <p:cNvPr id="7" name="Content Placeholder 2">
            <a:extLst>
              <a:ext uri="{FF2B5EF4-FFF2-40B4-BE49-F238E27FC236}">
                <a16:creationId xmlns:a16="http://schemas.microsoft.com/office/drawing/2014/main" xmlns="" id="{9614A883-E72C-437B-8C53-AA5CC68D928D}"/>
              </a:ext>
            </a:extLst>
          </p:cNvPr>
          <p:cNvSpPr txBox="1">
            <a:spLocks/>
          </p:cNvSpPr>
          <p:nvPr/>
        </p:nvSpPr>
        <p:spPr>
          <a:xfrm>
            <a:off x="56851" y="3789040"/>
            <a:ext cx="11865737" cy="1224136"/>
          </a:xfrm>
          <a:prstGeom prst="rect">
            <a:avLst/>
          </a:prstGeom>
        </p:spPr>
        <p:txBody>
          <a:bodyPr vert="horz" lIns="121899" tIns="60949" rIns="121899" bIns="60949" rtlCol="0">
            <a:normAutofit/>
          </a:bodyPr>
          <a:lst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a:lstStyle>
          <a:p>
            <a:r>
              <a:rPr lang="en-US" sz="2600" dirty="0"/>
              <a:t>Double-Michelin-starred chef Rémy Giraud has been running the kitchens at the Hauts de Loire for over 30 years and has lost none of his creativity, which strongly reflects his passion for nature, over that time</a:t>
            </a:r>
          </a:p>
        </p:txBody>
      </p:sp>
      <p:sp>
        <p:nvSpPr>
          <p:cNvPr id="8" name="Content Placeholder 2">
            <a:extLst>
              <a:ext uri="{FF2B5EF4-FFF2-40B4-BE49-F238E27FC236}">
                <a16:creationId xmlns:a16="http://schemas.microsoft.com/office/drawing/2014/main" xmlns="" id="{4C245C35-69AB-4C28-B287-2484B57C85FB}"/>
              </a:ext>
            </a:extLst>
          </p:cNvPr>
          <p:cNvSpPr txBox="1">
            <a:spLocks/>
          </p:cNvSpPr>
          <p:nvPr/>
        </p:nvSpPr>
        <p:spPr>
          <a:xfrm>
            <a:off x="56851" y="4947596"/>
            <a:ext cx="11865737" cy="1224136"/>
          </a:xfrm>
          <a:prstGeom prst="rect">
            <a:avLst/>
          </a:prstGeom>
        </p:spPr>
        <p:txBody>
          <a:bodyPr vert="horz" lIns="121899" tIns="60949" rIns="121899" bIns="60949" rtlCol="0">
            <a:noAutofit/>
          </a:bodyPr>
          <a:lst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a:lstStyle>
          <a:p>
            <a:r>
              <a:rPr lang="en-US" sz="2600" dirty="0"/>
              <a:t>Hare terrine à la </a:t>
            </a:r>
            <a:r>
              <a:rPr lang="en-US" sz="2600" dirty="0" err="1"/>
              <a:t>royale</a:t>
            </a:r>
            <a:r>
              <a:rPr lang="en-US" sz="2600" dirty="0"/>
              <a:t>, eel salad and even </a:t>
            </a:r>
            <a:r>
              <a:rPr lang="en-US" sz="2600" dirty="0" err="1"/>
              <a:t>Sologne</a:t>
            </a:r>
            <a:r>
              <a:rPr lang="en-US" sz="2600" dirty="0"/>
              <a:t> caviar are just some of the dishes on offer here and sure to delight even the finest of palates. A great deal of sensitivity, creativity and incredible inventiveness goes into making this a flawless gastronomic experience</a:t>
            </a:r>
          </a:p>
        </p:txBody>
      </p:sp>
      <p:pic>
        <p:nvPicPr>
          <p:cNvPr id="18434" name="Picture 2">
            <a:extLst>
              <a:ext uri="{FF2B5EF4-FFF2-40B4-BE49-F238E27FC236}">
                <a16:creationId xmlns:a16="http://schemas.microsoft.com/office/drawing/2014/main" xmlns="" id="{9763B63C-E7FA-4135-8FDF-BD586E57B4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9916" y="192021"/>
            <a:ext cx="9212698" cy="6141799"/>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a:extLst>
              <a:ext uri="{FF2B5EF4-FFF2-40B4-BE49-F238E27FC236}">
                <a16:creationId xmlns:a16="http://schemas.microsoft.com/office/drawing/2014/main" xmlns="" id="{862AD450-659B-4AC6-913A-896A5E8B10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9325" y="0"/>
            <a:ext cx="1029017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8438" name="Picture 6">
            <a:extLst>
              <a:ext uri="{FF2B5EF4-FFF2-40B4-BE49-F238E27FC236}">
                <a16:creationId xmlns:a16="http://schemas.microsoft.com/office/drawing/2014/main" xmlns="" id="{F3C7FDA1-DF74-4845-8182-F3D8A31B46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3244" y="0"/>
            <a:ext cx="10287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xmlns="" id="{56B0A5E8-ADB9-439F-815C-AC738E65045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94744" y="0"/>
            <a:ext cx="9144000" cy="6858000"/>
          </a:xfrm>
          <a:prstGeom prst="rect">
            <a:avLst/>
          </a:prstGeom>
        </p:spPr>
      </p:pic>
      <p:pic>
        <p:nvPicPr>
          <p:cNvPr id="11" name="Picture 10">
            <a:extLst>
              <a:ext uri="{FF2B5EF4-FFF2-40B4-BE49-F238E27FC236}">
                <a16:creationId xmlns:a16="http://schemas.microsoft.com/office/drawing/2014/main" xmlns="" id="{0F277725-71E2-40AA-821F-3D7C0F6F7CB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2665412" y="857250"/>
            <a:ext cx="6858000" cy="5143500"/>
          </a:xfrm>
          <a:prstGeom prst="rect">
            <a:avLst/>
          </a:prstGeom>
        </p:spPr>
      </p:pic>
      <p:pic>
        <p:nvPicPr>
          <p:cNvPr id="13" name="Picture 12">
            <a:extLst>
              <a:ext uri="{FF2B5EF4-FFF2-40B4-BE49-F238E27FC236}">
                <a16:creationId xmlns:a16="http://schemas.microsoft.com/office/drawing/2014/main" xmlns="" id="{3F2A010B-CA4B-417A-9D66-AF10E2DA28F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80494" y="0"/>
            <a:ext cx="9144000" cy="6858000"/>
          </a:xfrm>
          <a:prstGeom prst="rect">
            <a:avLst/>
          </a:prstGeom>
        </p:spPr>
      </p:pic>
      <p:pic>
        <p:nvPicPr>
          <p:cNvPr id="15" name="Picture 14">
            <a:extLst>
              <a:ext uri="{FF2B5EF4-FFF2-40B4-BE49-F238E27FC236}">
                <a16:creationId xmlns:a16="http://schemas.microsoft.com/office/drawing/2014/main" xmlns="" id="{D1F6DB62-5A8F-4C5A-AF18-06044C6EEFC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400000">
            <a:off x="2665412" y="857250"/>
            <a:ext cx="6858000" cy="5143500"/>
          </a:xfrm>
          <a:prstGeom prst="rect">
            <a:avLst/>
          </a:prstGeom>
        </p:spPr>
      </p:pic>
    </p:spTree>
    <p:extLst>
      <p:ext uri="{BB962C8B-B14F-4D97-AF65-F5344CB8AC3E}">
        <p14:creationId xmlns:p14="http://schemas.microsoft.com/office/powerpoint/2010/main" val="1948138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8434"/>
                                        </p:tgtEl>
                                        <p:attrNameLst>
                                          <p:attrName>style.visibility</p:attrName>
                                        </p:attrNameLst>
                                      </p:cBhvr>
                                      <p:to>
                                        <p:strVal val="visible"/>
                                      </p:to>
                                    </p:set>
                                    <p:anim calcmode="lin" valueType="num">
                                      <p:cBhvr additive="base">
                                        <p:cTn id="31" dur="500" fill="hold"/>
                                        <p:tgtEl>
                                          <p:spTgt spid="18434"/>
                                        </p:tgtEl>
                                        <p:attrNameLst>
                                          <p:attrName>ppt_x</p:attrName>
                                        </p:attrNameLst>
                                      </p:cBhvr>
                                      <p:tavLst>
                                        <p:tav tm="0">
                                          <p:val>
                                            <p:strVal val="#ppt_x"/>
                                          </p:val>
                                        </p:tav>
                                        <p:tav tm="100000">
                                          <p:val>
                                            <p:strVal val="#ppt_x"/>
                                          </p:val>
                                        </p:tav>
                                      </p:tavLst>
                                    </p:anim>
                                    <p:anim calcmode="lin" valueType="num">
                                      <p:cBhvr additive="base">
                                        <p:cTn id="32" dur="500" fill="hold"/>
                                        <p:tgtEl>
                                          <p:spTgt spid="1843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8436"/>
                                        </p:tgtEl>
                                        <p:attrNameLst>
                                          <p:attrName>style.visibility</p:attrName>
                                        </p:attrNameLst>
                                      </p:cBhvr>
                                      <p:to>
                                        <p:strVal val="visible"/>
                                      </p:to>
                                    </p:set>
                                    <p:anim calcmode="lin" valueType="num">
                                      <p:cBhvr additive="base">
                                        <p:cTn id="37" dur="500" fill="hold"/>
                                        <p:tgtEl>
                                          <p:spTgt spid="18436"/>
                                        </p:tgtEl>
                                        <p:attrNameLst>
                                          <p:attrName>ppt_x</p:attrName>
                                        </p:attrNameLst>
                                      </p:cBhvr>
                                      <p:tavLst>
                                        <p:tav tm="0">
                                          <p:val>
                                            <p:strVal val="#ppt_x"/>
                                          </p:val>
                                        </p:tav>
                                        <p:tav tm="100000">
                                          <p:val>
                                            <p:strVal val="#ppt_x"/>
                                          </p:val>
                                        </p:tav>
                                      </p:tavLst>
                                    </p:anim>
                                    <p:anim calcmode="lin" valueType="num">
                                      <p:cBhvr additive="base">
                                        <p:cTn id="38" dur="500" fill="hold"/>
                                        <p:tgtEl>
                                          <p:spTgt spid="1843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8438"/>
                                        </p:tgtEl>
                                        <p:attrNameLst>
                                          <p:attrName>style.visibility</p:attrName>
                                        </p:attrNameLst>
                                      </p:cBhvr>
                                      <p:to>
                                        <p:strVal val="visible"/>
                                      </p:to>
                                    </p:set>
                                    <p:anim calcmode="lin" valueType="num">
                                      <p:cBhvr additive="base">
                                        <p:cTn id="43" dur="500" fill="hold"/>
                                        <p:tgtEl>
                                          <p:spTgt spid="18438"/>
                                        </p:tgtEl>
                                        <p:attrNameLst>
                                          <p:attrName>ppt_x</p:attrName>
                                        </p:attrNameLst>
                                      </p:cBhvr>
                                      <p:tavLst>
                                        <p:tav tm="0">
                                          <p:val>
                                            <p:strVal val="#ppt_x"/>
                                          </p:val>
                                        </p:tav>
                                        <p:tav tm="100000">
                                          <p:val>
                                            <p:strVal val="#ppt_x"/>
                                          </p:val>
                                        </p:tav>
                                      </p:tavLst>
                                    </p:anim>
                                    <p:anim calcmode="lin" valueType="num">
                                      <p:cBhvr additive="base">
                                        <p:cTn id="44" dur="500" fill="hold"/>
                                        <p:tgtEl>
                                          <p:spTgt spid="18438"/>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ppt_x"/>
                                          </p:val>
                                        </p:tav>
                                        <p:tav tm="100000">
                                          <p:val>
                                            <p:strVal val="#ppt_x"/>
                                          </p:val>
                                        </p:tav>
                                      </p:tavLst>
                                    </p:anim>
                                    <p:anim calcmode="lin" valueType="num">
                                      <p:cBhvr additive="base">
                                        <p:cTn id="5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additive="base">
                                        <p:cTn id="55" dur="500" fill="hold"/>
                                        <p:tgtEl>
                                          <p:spTgt spid="11"/>
                                        </p:tgtEl>
                                        <p:attrNameLst>
                                          <p:attrName>ppt_x</p:attrName>
                                        </p:attrNameLst>
                                      </p:cBhvr>
                                      <p:tavLst>
                                        <p:tav tm="0">
                                          <p:val>
                                            <p:strVal val="#ppt_x"/>
                                          </p:val>
                                        </p:tav>
                                        <p:tav tm="100000">
                                          <p:val>
                                            <p:strVal val="#ppt_x"/>
                                          </p:val>
                                        </p:tav>
                                      </p:tavLst>
                                    </p:anim>
                                    <p:anim calcmode="lin" valueType="num">
                                      <p:cBhvr additive="base">
                                        <p:cTn id="5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additive="base">
                                        <p:cTn id="61" dur="500" fill="hold"/>
                                        <p:tgtEl>
                                          <p:spTgt spid="13"/>
                                        </p:tgtEl>
                                        <p:attrNameLst>
                                          <p:attrName>ppt_x</p:attrName>
                                        </p:attrNameLst>
                                      </p:cBhvr>
                                      <p:tavLst>
                                        <p:tav tm="0">
                                          <p:val>
                                            <p:strVal val="#ppt_x"/>
                                          </p:val>
                                        </p:tav>
                                        <p:tav tm="100000">
                                          <p:val>
                                            <p:strVal val="#ppt_x"/>
                                          </p:val>
                                        </p:tav>
                                      </p:tavLst>
                                    </p:anim>
                                    <p:anim calcmode="lin" valueType="num">
                                      <p:cBhvr additive="base">
                                        <p:cTn id="6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additive="base">
                                        <p:cTn id="67" dur="500" fill="hold"/>
                                        <p:tgtEl>
                                          <p:spTgt spid="15"/>
                                        </p:tgtEl>
                                        <p:attrNameLst>
                                          <p:attrName>ppt_x</p:attrName>
                                        </p:attrNameLst>
                                      </p:cBhvr>
                                      <p:tavLst>
                                        <p:tav tm="0">
                                          <p:val>
                                            <p:strVal val="#ppt_x"/>
                                          </p:val>
                                        </p:tav>
                                        <p:tav tm="100000">
                                          <p:val>
                                            <p:strVal val="#ppt_x"/>
                                          </p:val>
                                        </p:tav>
                                      </p:tavLst>
                                    </p:anim>
                                    <p:anim calcmode="lin" valueType="num">
                                      <p:cBhvr additive="base">
                                        <p:cTn id="6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8188" y="1147635"/>
            <a:ext cx="4456823" cy="1243794"/>
          </a:xfrm>
        </p:spPr>
        <p:txBody>
          <a:bodyPr>
            <a:normAutofit/>
          </a:bodyPr>
          <a:lstStyle/>
          <a:p>
            <a:r>
              <a:rPr lang="en-US" dirty="0"/>
              <a:t>Who are the winners ???</a:t>
            </a:r>
          </a:p>
        </p:txBody>
      </p:sp>
      <p:pic>
        <p:nvPicPr>
          <p:cNvPr id="4" name="Picture 3">
            <a:extLst>
              <a:ext uri="{FF2B5EF4-FFF2-40B4-BE49-F238E27FC236}">
                <a16:creationId xmlns:a16="http://schemas.microsoft.com/office/drawing/2014/main" xmlns="" id="{9169936E-79B1-4D3F-A385-F360FAD9C1D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9988" y="273631"/>
            <a:ext cx="2730474" cy="2948912"/>
          </a:xfrm>
          <a:prstGeom prst="rect">
            <a:avLst/>
          </a:prstGeom>
        </p:spPr>
      </p:pic>
      <p:pic>
        <p:nvPicPr>
          <p:cNvPr id="7" name="Picture 6">
            <a:extLst>
              <a:ext uri="{FF2B5EF4-FFF2-40B4-BE49-F238E27FC236}">
                <a16:creationId xmlns:a16="http://schemas.microsoft.com/office/drawing/2014/main" xmlns="" id="{B3D9C235-281A-4AB6-9063-33219EAE55A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21538" y="247438"/>
            <a:ext cx="2814674" cy="2948912"/>
          </a:xfrm>
          <a:prstGeom prst="rect">
            <a:avLst/>
          </a:prstGeom>
        </p:spPr>
      </p:pic>
      <p:pic>
        <p:nvPicPr>
          <p:cNvPr id="11" name="Picture 10">
            <a:extLst>
              <a:ext uri="{FF2B5EF4-FFF2-40B4-BE49-F238E27FC236}">
                <a16:creationId xmlns:a16="http://schemas.microsoft.com/office/drawing/2014/main" xmlns="" id="{85C6527F-6AA1-4E86-97F6-72E40F5332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83532" y="3150712"/>
            <a:ext cx="5791200" cy="3530600"/>
          </a:xfrm>
          <a:prstGeom prst="rect">
            <a:avLst/>
          </a:prstGeom>
        </p:spPr>
      </p:pic>
    </p:spTree>
    <p:extLst>
      <p:ext uri="{BB962C8B-B14F-4D97-AF65-F5344CB8AC3E}">
        <p14:creationId xmlns:p14="http://schemas.microsoft.com/office/powerpoint/2010/main" val="1879971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ppt_x"/>
                                          </p:val>
                                        </p:tav>
                                        <p:tav tm="100000">
                                          <p:val>
                                            <p:strVal val="#ppt_x"/>
                                          </p:val>
                                        </p:tav>
                                      </p:tavLst>
                                    </p:anim>
                                    <p:anim calcmode="lin" valueType="num">
                                      <p:cBhvr additive="base">
                                        <p:cTn id="2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2" name="Picture 4" descr="Et les gagnantes sont... - Bee made">
            <a:extLst>
              <a:ext uri="{FF2B5EF4-FFF2-40B4-BE49-F238E27FC236}">
                <a16:creationId xmlns:a16="http://schemas.microsoft.com/office/drawing/2014/main" xmlns="" id="{D6111884-4E7C-448D-BF82-341958DCB6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2412"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2916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A14A9156-1517-4077-81FE-CDFBA06BF1B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22662" y="0"/>
            <a:ext cx="5143500" cy="6858000"/>
          </a:xfrm>
          <a:prstGeom prst="rect">
            <a:avLst/>
          </a:prstGeom>
        </p:spPr>
      </p:pic>
    </p:spTree>
    <p:extLst>
      <p:ext uri="{BB962C8B-B14F-4D97-AF65-F5344CB8AC3E}">
        <p14:creationId xmlns:p14="http://schemas.microsoft.com/office/powerpoint/2010/main" val="2203612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1804" y="764704"/>
            <a:ext cx="3164025" cy="792088"/>
          </a:xfrm>
        </p:spPr>
        <p:txBody>
          <a:bodyPr>
            <a:normAutofit fontScale="90000"/>
          </a:bodyPr>
          <a:lstStyle/>
          <a:p>
            <a:r>
              <a:rPr lang="en-US" dirty="0"/>
              <a:t>Next wine tasting : 27</a:t>
            </a:r>
            <a:r>
              <a:rPr lang="en-US" baseline="30000" dirty="0"/>
              <a:t>th</a:t>
            </a:r>
            <a:r>
              <a:rPr lang="en-US" dirty="0"/>
              <a:t> of may</a:t>
            </a:r>
          </a:p>
        </p:txBody>
      </p:sp>
      <p:pic>
        <p:nvPicPr>
          <p:cNvPr id="7" name="Picture 6">
            <a:extLst>
              <a:ext uri="{FF2B5EF4-FFF2-40B4-BE49-F238E27FC236}">
                <a16:creationId xmlns:a16="http://schemas.microsoft.com/office/drawing/2014/main" xmlns="" id="{856371C2-F7A5-4E28-B24B-5451D5477B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8698" y="229000"/>
            <a:ext cx="4571429" cy="6400000"/>
          </a:xfrm>
          <a:prstGeom prst="rect">
            <a:avLst/>
          </a:prstGeom>
        </p:spPr>
      </p:pic>
    </p:spTree>
    <p:extLst>
      <p:ext uri="{BB962C8B-B14F-4D97-AF65-F5344CB8AC3E}">
        <p14:creationId xmlns:p14="http://schemas.microsoft.com/office/powerpoint/2010/main" val="171236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Red Radial 16x9">
  <a:themeElements>
    <a:clrScheme name="RedRadial_16x9">
      <a:dk1>
        <a:sysClr val="windowText" lastClr="000000"/>
      </a:dk1>
      <a:lt1>
        <a:sysClr val="window" lastClr="FFFFFF"/>
      </a:lt1>
      <a:dk2>
        <a:srgbClr val="960000"/>
      </a:dk2>
      <a:lt2>
        <a:srgbClr val="BCB49E"/>
      </a:lt2>
      <a:accent1>
        <a:srgbClr val="DDA859"/>
      </a:accent1>
      <a:accent2>
        <a:srgbClr val="968A68"/>
      </a:accent2>
      <a:accent3>
        <a:srgbClr val="D3432B"/>
      </a:accent3>
      <a:accent4>
        <a:srgbClr val="BD9B47"/>
      </a:accent4>
      <a:accent5>
        <a:srgbClr val="618F91"/>
      </a:accent5>
      <a:accent6>
        <a:srgbClr val="DD7323"/>
      </a:accent6>
      <a:hlink>
        <a:srgbClr val="DDA859"/>
      </a:hlink>
      <a:folHlink>
        <a:srgbClr val="968A68"/>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800"/>
        </a:defPPr>
      </a:lstStyle>
    </a:txDef>
  </a:objectDefaults>
  <a:extraClrSchemeLst/>
  <a:extLst>
    <a:ext uri="{05A4C25C-085E-4340-85A3-A5531E510DB2}">
      <thm15:themeFamily xmlns:thm15="http://schemas.microsoft.com/office/thememl/2012/main" name="TF02804895.potx" id="{50B211C3-0308-4A23-B662-EA2AE6F4DF70}" vid="{1581190B-70AB-4E5E-B6DA-D42AF0078983}"/>
    </a:ext>
  </a:extLst>
</a:theme>
</file>

<file path=ppt/theme/theme2.xml><?xml version="1.0" encoding="utf-8"?>
<a:theme xmlns:a="http://schemas.openxmlformats.org/drawingml/2006/main" name="Office Theme">
  <a:themeElements>
    <a:clrScheme name="RedRadial_16x9">
      <a:dk1>
        <a:sysClr val="windowText" lastClr="000000"/>
      </a:dk1>
      <a:lt1>
        <a:sysClr val="window" lastClr="FFFFFF"/>
      </a:lt1>
      <a:dk2>
        <a:srgbClr val="960000"/>
      </a:dk2>
      <a:lt2>
        <a:srgbClr val="BCB49E"/>
      </a:lt2>
      <a:accent1>
        <a:srgbClr val="DDA859"/>
      </a:accent1>
      <a:accent2>
        <a:srgbClr val="968A68"/>
      </a:accent2>
      <a:accent3>
        <a:srgbClr val="D3432B"/>
      </a:accent3>
      <a:accent4>
        <a:srgbClr val="BD9B47"/>
      </a:accent4>
      <a:accent5>
        <a:srgbClr val="618F91"/>
      </a:accent5>
      <a:accent6>
        <a:srgbClr val="DD7323"/>
      </a:accent6>
      <a:hlink>
        <a:srgbClr val="DDA859"/>
      </a:hlink>
      <a:folHlink>
        <a:srgbClr val="968A68"/>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Office Theme">
  <a:themeElements>
    <a:clrScheme name="RedRadial_16x9">
      <a:dk1>
        <a:sysClr val="windowText" lastClr="000000"/>
      </a:dk1>
      <a:lt1>
        <a:sysClr val="window" lastClr="FFFFFF"/>
      </a:lt1>
      <a:dk2>
        <a:srgbClr val="960000"/>
      </a:dk2>
      <a:lt2>
        <a:srgbClr val="BCB49E"/>
      </a:lt2>
      <a:accent1>
        <a:srgbClr val="DDA859"/>
      </a:accent1>
      <a:accent2>
        <a:srgbClr val="968A68"/>
      </a:accent2>
      <a:accent3>
        <a:srgbClr val="D3432B"/>
      </a:accent3>
      <a:accent4>
        <a:srgbClr val="BD9B47"/>
      </a:accent4>
      <a:accent5>
        <a:srgbClr val="618F91"/>
      </a:accent5>
      <a:accent6>
        <a:srgbClr val="DD7323"/>
      </a:accent6>
      <a:hlink>
        <a:srgbClr val="DDA859"/>
      </a:hlink>
      <a:folHlink>
        <a:srgbClr val="968A68"/>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Red radial lines presentation (widescreen)</Template>
  <TotalTime>60999</TotalTime>
  <Words>2403</Words>
  <Application>Microsoft Macintosh PowerPoint</Application>
  <PresentationFormat>Personnalisé</PresentationFormat>
  <Paragraphs>115</Paragraphs>
  <Slides>30</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30</vt:i4>
      </vt:variant>
    </vt:vector>
  </HeadingPairs>
  <TitlesOfParts>
    <vt:vector size="35" baseType="lpstr">
      <vt:lpstr>Arial</vt:lpstr>
      <vt:lpstr>Cambria</vt:lpstr>
      <vt:lpstr>pt serif</vt:lpstr>
      <vt:lpstr>Wingdings</vt:lpstr>
      <vt:lpstr>Red Radial 16x9</vt:lpstr>
      <vt:lpstr>C’est la vie wine tasting – loire</vt:lpstr>
      <vt:lpstr>Présentation PowerPoint</vt:lpstr>
      <vt:lpstr>Soupe angevine :</vt:lpstr>
      <vt:lpstr>Présentation PowerPoint</vt:lpstr>
      <vt:lpstr>Loire valley : a wonderful region</vt:lpstr>
      <vt:lpstr>Nantes : one of the favorite city in france</vt:lpstr>
      <vt:lpstr>Loire valley : castles everywhere !!</vt:lpstr>
      <vt:lpstr>Présentation PowerPoint</vt:lpstr>
      <vt:lpstr>Présentation PowerPoint</vt:lpstr>
      <vt:lpstr>Présentation PowerPoint</vt:lpstr>
      <vt:lpstr>Présentation PowerPoint</vt:lpstr>
      <vt:lpstr>Loire valley vineyard</vt:lpstr>
      <vt:lpstr>Loire valley vineyard</vt:lpstr>
      <vt:lpstr>Loire valley wines quick facts</vt:lpstr>
      <vt:lpstr>Loire VALLEY grapes</vt:lpstr>
      <vt:lpstr>first wine : Muscadet marc dupas les parcelles : PIERRE CHAINIER</vt:lpstr>
      <vt:lpstr>first wine : Muscadet marc dupas les parcelles</vt:lpstr>
      <vt:lpstr>Second wine : Domaine bougrier</vt:lpstr>
      <vt:lpstr>Second wine : Domaine bougrier</vt:lpstr>
      <vt:lpstr>Rose de loire pure loire bougrier</vt:lpstr>
      <vt:lpstr>Family daguenau : a special and sad history</vt:lpstr>
      <vt:lpstr>THIRD wine : chinon cuvee signee by romain parisis – vignobles du paradis</vt:lpstr>
      <vt:lpstr>THIRD wine : chinon cuvee signee by romain parisis</vt:lpstr>
      <vt:lpstr>Last wine : Saumur rose de bussy</vt:lpstr>
      <vt:lpstr>Last wine : Saumur rose de bussy</vt:lpstr>
      <vt:lpstr>Domaine des hauts de loire - onzain</vt:lpstr>
      <vt:lpstr>Who are the winners ???</vt:lpstr>
      <vt:lpstr>Présentation PowerPoint</vt:lpstr>
      <vt:lpstr>Présentation PowerPoint</vt:lpstr>
      <vt:lpstr>Next wine tasting : 27th of may</vt:lpstr>
    </vt:vector>
  </TitlesOfParts>
  <LinksUpToDate>false</LinksUpToDate>
  <SharedDoc>false</SharedDoc>
  <HyperlinksChanged>false</HyperlinksChanged>
  <AppVersion>15.0024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C’est la vie wine tasting - burgundy</dc:title>
  <dc:creator>Jean DANDONNEAU</dc:creator>
  <cp:lastModifiedBy>Utilisateur de Microsoft Office</cp:lastModifiedBy>
  <cp:revision>207</cp:revision>
  <dcterms:created xsi:type="dcterms:W3CDTF">2019-04-23T13:47:33Z</dcterms:created>
  <dcterms:modified xsi:type="dcterms:W3CDTF">2020-04-29T23:10:49Z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